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7" r:id="rId2"/>
    <p:sldId id="265" r:id="rId3"/>
    <p:sldId id="259" r:id="rId4"/>
    <p:sldId id="260" r:id="rId5"/>
    <p:sldId id="256" r:id="rId6"/>
    <p:sldId id="268" r:id="rId7"/>
    <p:sldId id="263" r:id="rId8"/>
    <p:sldId id="300" r:id="rId9"/>
    <p:sldId id="299"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55" autoAdjust="0"/>
  </p:normalViewPr>
  <p:slideViewPr>
    <p:cSldViewPr snapToGrid="0">
      <p:cViewPr varScale="1">
        <p:scale>
          <a:sx n="86" d="100"/>
          <a:sy n="86" d="100"/>
        </p:scale>
        <p:origin x="14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ey Richter" userId="eeb5ed8e-e649-4f7f-b401-18fd9e9fc12f" providerId="ADAL" clId="{34BAB264-4023-4DB9-975F-49A7C269511E}"/>
    <pc:docChg chg="custSel modSld">
      <pc:chgData name="Casey Richter" userId="eeb5ed8e-e649-4f7f-b401-18fd9e9fc12f" providerId="ADAL" clId="{34BAB264-4023-4DB9-975F-49A7C269511E}" dt="2024-05-10T15:57:22.010" v="200" actId="20577"/>
      <pc:docMkLst>
        <pc:docMk/>
      </pc:docMkLst>
      <pc:sldChg chg="modNotesTx">
        <pc:chgData name="Casey Richter" userId="eeb5ed8e-e649-4f7f-b401-18fd9e9fc12f" providerId="ADAL" clId="{34BAB264-4023-4DB9-975F-49A7C269511E}" dt="2024-05-10T15:54:41.971" v="54" actId="20577"/>
        <pc:sldMkLst>
          <pc:docMk/>
          <pc:sldMk cId="1791118333" sldId="259"/>
        </pc:sldMkLst>
      </pc:sldChg>
      <pc:sldChg chg="modNotesTx">
        <pc:chgData name="Casey Richter" userId="eeb5ed8e-e649-4f7f-b401-18fd9e9fc12f" providerId="ADAL" clId="{34BAB264-4023-4DB9-975F-49A7C269511E}" dt="2024-05-10T15:56:17.019" v="63" actId="20577"/>
        <pc:sldMkLst>
          <pc:docMk/>
          <pc:sldMk cId="2996311359" sldId="260"/>
        </pc:sldMkLst>
      </pc:sldChg>
      <pc:sldChg chg="modNotesTx">
        <pc:chgData name="Casey Richter" userId="eeb5ed8e-e649-4f7f-b401-18fd9e9fc12f" providerId="ADAL" clId="{34BAB264-4023-4DB9-975F-49A7C269511E}" dt="2024-05-10T15:57:22.010" v="200" actId="20577"/>
        <pc:sldMkLst>
          <pc:docMk/>
          <pc:sldMk cId="498877892" sldId="300"/>
        </pc:sldMkLst>
      </pc:sldChg>
    </pc:docChg>
  </pc:docChgLst>
  <pc:docChgLst>
    <pc:chgData name="Casey Richter" userId="eeb5ed8e-e649-4f7f-b401-18fd9e9fc12f" providerId="ADAL" clId="{3DF30246-ACE0-4297-93DB-285BFC06AAB3}"/>
    <pc:docChg chg="undo custSel addSld modSld sldOrd">
      <pc:chgData name="Casey Richter" userId="eeb5ed8e-e649-4f7f-b401-18fd9e9fc12f" providerId="ADAL" clId="{3DF30246-ACE0-4297-93DB-285BFC06AAB3}" dt="2024-04-10T19:19:32.557" v="436" actId="20577"/>
      <pc:docMkLst>
        <pc:docMk/>
      </pc:docMkLst>
      <pc:sldChg chg="addSp delSp modSp add mod ord modAnim">
        <pc:chgData name="Casey Richter" userId="eeb5ed8e-e649-4f7f-b401-18fd9e9fc12f" providerId="ADAL" clId="{3DF30246-ACE0-4297-93DB-285BFC06AAB3}" dt="2024-04-10T19:19:32.557" v="436" actId="20577"/>
        <pc:sldMkLst>
          <pc:docMk/>
          <pc:sldMk cId="498877892" sldId="300"/>
        </pc:sldMkLst>
        <pc:spChg chg="mod">
          <ac:chgData name="Casey Richter" userId="eeb5ed8e-e649-4f7f-b401-18fd9e9fc12f" providerId="ADAL" clId="{3DF30246-ACE0-4297-93DB-285BFC06AAB3}" dt="2024-04-05T22:20:35.570" v="231" actId="1076"/>
          <ac:spMkLst>
            <pc:docMk/>
            <pc:sldMk cId="498877892" sldId="300"/>
            <ac:spMk id="2" creationId="{00000000-0000-0000-0000-000000000000}"/>
          </ac:spMkLst>
        </pc:spChg>
        <pc:spChg chg="mod">
          <ac:chgData name="Casey Richter" userId="eeb5ed8e-e649-4f7f-b401-18fd9e9fc12f" providerId="ADAL" clId="{3DF30246-ACE0-4297-93DB-285BFC06AAB3}" dt="2024-04-10T19:19:32.557" v="436" actId="20577"/>
          <ac:spMkLst>
            <pc:docMk/>
            <pc:sldMk cId="498877892" sldId="300"/>
            <ac:spMk id="4" creationId="{00000000-0000-0000-0000-000000000000}"/>
          </ac:spMkLst>
        </pc:spChg>
        <pc:spChg chg="mod">
          <ac:chgData name="Casey Richter" userId="eeb5ed8e-e649-4f7f-b401-18fd9e9fc12f" providerId="ADAL" clId="{3DF30246-ACE0-4297-93DB-285BFC06AAB3}" dt="2024-04-05T22:24:12.931" v="413" actId="1076"/>
          <ac:spMkLst>
            <pc:docMk/>
            <pc:sldMk cId="498877892" sldId="300"/>
            <ac:spMk id="12" creationId="{00000000-0000-0000-0000-000000000000}"/>
          </ac:spMkLst>
        </pc:spChg>
        <pc:picChg chg="add mod">
          <ac:chgData name="Casey Richter" userId="eeb5ed8e-e649-4f7f-b401-18fd9e9fc12f" providerId="ADAL" clId="{3DF30246-ACE0-4297-93DB-285BFC06AAB3}" dt="2024-04-05T22:20:30.874" v="230" actId="1076"/>
          <ac:picMkLst>
            <pc:docMk/>
            <pc:sldMk cId="498877892" sldId="300"/>
            <ac:picMk id="3" creationId="{A973D8E3-99FC-8782-34EC-54E1B470BC42}"/>
          </ac:picMkLst>
        </pc:picChg>
        <pc:picChg chg="del">
          <ac:chgData name="Casey Richter" userId="eeb5ed8e-e649-4f7f-b401-18fd9e9fc12f" providerId="ADAL" clId="{3DF30246-ACE0-4297-93DB-285BFC06AAB3}" dt="2024-04-05T22:17:48.854" v="44" actId="478"/>
          <ac:picMkLst>
            <pc:docMk/>
            <pc:sldMk cId="498877892" sldId="300"/>
            <ac:picMk id="11" creationId="{00000000-0000-0000-0000-000000000000}"/>
          </ac:picMkLst>
        </pc:picChg>
        <pc:picChg chg="del">
          <ac:chgData name="Casey Richter" userId="eeb5ed8e-e649-4f7f-b401-18fd9e9fc12f" providerId="ADAL" clId="{3DF30246-ACE0-4297-93DB-285BFC06AAB3}" dt="2024-04-05T22:17:53.308" v="46" actId="478"/>
          <ac:picMkLst>
            <pc:docMk/>
            <pc:sldMk cId="498877892" sldId="300"/>
            <ac:picMk id="24" creationId="{00000000-0000-0000-0000-000000000000}"/>
          </ac:picMkLst>
        </pc:picChg>
      </pc:sldChg>
    </pc:docChg>
  </pc:docChgLst>
  <pc:docChgLst>
    <pc:chgData name="Casey Richter" userId="eeb5ed8e-e649-4f7f-b401-18fd9e9fc12f" providerId="ADAL" clId="{9CF96F29-77D7-034C-A045-C8D248F4DAFB}"/>
    <pc:docChg chg="undo custSel modSld">
      <pc:chgData name="Casey Richter" userId="eeb5ed8e-e649-4f7f-b401-18fd9e9fc12f" providerId="ADAL" clId="{9CF96F29-77D7-034C-A045-C8D248F4DAFB}" dt="2023-04-07T14:18:41.449" v="1" actId="1076"/>
      <pc:docMkLst>
        <pc:docMk/>
      </pc:docMkLst>
      <pc:sldChg chg="modSp">
        <pc:chgData name="Casey Richter" userId="eeb5ed8e-e649-4f7f-b401-18fd9e9fc12f" providerId="ADAL" clId="{9CF96F29-77D7-034C-A045-C8D248F4DAFB}" dt="2023-04-07T14:18:41.449" v="1" actId="1076"/>
        <pc:sldMkLst>
          <pc:docMk/>
          <pc:sldMk cId="2144647008" sldId="297"/>
        </pc:sldMkLst>
        <pc:picChg chg="mod">
          <ac:chgData name="Casey Richter" userId="eeb5ed8e-e649-4f7f-b401-18fd9e9fc12f" providerId="ADAL" clId="{9CF96F29-77D7-034C-A045-C8D248F4DAFB}" dt="2023-04-07T14:18:41.449" v="1" actId="1076"/>
          <ac:picMkLst>
            <pc:docMk/>
            <pc:sldMk cId="2144647008" sldId="297"/>
            <ac:picMk id="29" creationId="{00000000-0000-0000-0000-000000000000}"/>
          </ac:picMkLst>
        </pc:picChg>
      </pc:sldChg>
    </pc:docChg>
  </pc:docChgLst>
  <pc:docChgLst>
    <pc:chgData name="Casey Richter" userId="eeb5ed8e-e649-4f7f-b401-18fd9e9fc12f" providerId="ADAL" clId="{3AFA1FD5-8C24-4F63-B439-BA97934BC4F5}"/>
    <pc:docChg chg="undo custSel addSld delSld modSld sldOrd">
      <pc:chgData name="Casey Richter" userId="eeb5ed8e-e649-4f7f-b401-18fd9e9fc12f" providerId="ADAL" clId="{3AFA1FD5-8C24-4F63-B439-BA97934BC4F5}" dt="2023-04-03T19:01:00.510" v="678" actId="47"/>
      <pc:docMkLst>
        <pc:docMk/>
      </pc:docMkLst>
      <pc:sldChg chg="add ord">
        <pc:chgData name="Casey Richter" userId="eeb5ed8e-e649-4f7f-b401-18fd9e9fc12f" providerId="ADAL" clId="{3AFA1FD5-8C24-4F63-B439-BA97934BC4F5}" dt="2023-04-03T18:36:02.519" v="647"/>
        <pc:sldMkLst>
          <pc:docMk/>
          <pc:sldMk cId="3302096323" sldId="256"/>
        </pc:sldMkLst>
      </pc:sldChg>
      <pc:sldChg chg="modSp mod modNotesTx">
        <pc:chgData name="Casey Richter" userId="eeb5ed8e-e649-4f7f-b401-18fd9e9fc12f" providerId="ADAL" clId="{3AFA1FD5-8C24-4F63-B439-BA97934BC4F5}" dt="2023-03-03T23:11:39.617" v="473" actId="20577"/>
        <pc:sldMkLst>
          <pc:docMk/>
          <pc:sldMk cId="2101882170" sldId="257"/>
        </pc:sldMkLst>
        <pc:spChg chg="mod">
          <ac:chgData name="Casey Richter" userId="eeb5ed8e-e649-4f7f-b401-18fd9e9fc12f" providerId="ADAL" clId="{3AFA1FD5-8C24-4F63-B439-BA97934BC4F5}" dt="2023-03-03T23:03:56.892" v="51" actId="20577"/>
          <ac:spMkLst>
            <pc:docMk/>
            <pc:sldMk cId="2101882170" sldId="257"/>
            <ac:spMk id="2" creationId="{00000000-0000-0000-0000-000000000000}"/>
          </ac:spMkLst>
        </pc:spChg>
      </pc:sldChg>
      <pc:sldChg chg="modNotesTx">
        <pc:chgData name="Casey Richter" userId="eeb5ed8e-e649-4f7f-b401-18fd9e9fc12f" providerId="ADAL" clId="{3AFA1FD5-8C24-4F63-B439-BA97934BC4F5}" dt="2023-03-03T23:13:48.329" v="474"/>
        <pc:sldMkLst>
          <pc:docMk/>
          <pc:sldMk cId="1791118333" sldId="259"/>
        </pc:sldMkLst>
      </pc:sldChg>
      <pc:sldChg chg="modNotesTx">
        <pc:chgData name="Casey Richter" userId="eeb5ed8e-e649-4f7f-b401-18fd9e9fc12f" providerId="ADAL" clId="{3AFA1FD5-8C24-4F63-B439-BA97934BC4F5}" dt="2023-03-03T23:14:06.960" v="475"/>
        <pc:sldMkLst>
          <pc:docMk/>
          <pc:sldMk cId="2996311359" sldId="260"/>
        </pc:sldMkLst>
      </pc:sldChg>
      <pc:sldChg chg="modSp ord">
        <pc:chgData name="Casey Richter" userId="eeb5ed8e-e649-4f7f-b401-18fd9e9fc12f" providerId="ADAL" clId="{3AFA1FD5-8C24-4F63-B439-BA97934BC4F5}" dt="2023-04-03T18:51:24.607" v="650"/>
        <pc:sldMkLst>
          <pc:docMk/>
          <pc:sldMk cId="1524464528" sldId="263"/>
        </pc:sldMkLst>
        <pc:spChg chg="mod">
          <ac:chgData name="Casey Richter" userId="eeb5ed8e-e649-4f7f-b401-18fd9e9fc12f" providerId="ADAL" clId="{3AFA1FD5-8C24-4F63-B439-BA97934BC4F5}" dt="2023-04-03T18:33:52.460" v="639" actId="20577"/>
          <ac:spMkLst>
            <pc:docMk/>
            <pc:sldMk cId="1524464528" sldId="263"/>
            <ac:spMk id="6" creationId="{00000000-0000-0000-0000-000000000000}"/>
          </ac:spMkLst>
        </pc:spChg>
      </pc:sldChg>
      <pc:sldChg chg="del">
        <pc:chgData name="Casey Richter" userId="eeb5ed8e-e649-4f7f-b401-18fd9e9fc12f" providerId="ADAL" clId="{3AFA1FD5-8C24-4F63-B439-BA97934BC4F5}" dt="2023-04-03T18:34:58.812" v="640" actId="47"/>
        <pc:sldMkLst>
          <pc:docMk/>
          <pc:sldMk cId="968832179" sldId="267"/>
        </pc:sldMkLst>
      </pc:sldChg>
      <pc:sldChg chg="add ord modNotesTx">
        <pc:chgData name="Casey Richter" userId="eeb5ed8e-e649-4f7f-b401-18fd9e9fc12f" providerId="ADAL" clId="{3AFA1FD5-8C24-4F63-B439-BA97934BC4F5}" dt="2023-04-03T18:35:11.721" v="642"/>
        <pc:sldMkLst>
          <pc:docMk/>
          <pc:sldMk cId="2190501655" sldId="268"/>
        </pc:sldMkLst>
      </pc:sldChg>
      <pc:sldChg chg="modSp add del mod ord">
        <pc:chgData name="Casey Richter" userId="eeb5ed8e-e649-4f7f-b401-18fd9e9fc12f" providerId="ADAL" clId="{3AFA1FD5-8C24-4F63-B439-BA97934BC4F5}" dt="2023-04-03T19:01:00.510" v="678" actId="47"/>
        <pc:sldMkLst>
          <pc:docMk/>
          <pc:sldMk cId="2063638607" sldId="281"/>
        </pc:sldMkLst>
        <pc:spChg chg="mod">
          <ac:chgData name="Casey Richter" userId="eeb5ed8e-e649-4f7f-b401-18fd9e9fc12f" providerId="ADAL" clId="{3AFA1FD5-8C24-4F63-B439-BA97934BC4F5}" dt="2023-04-03T19:00:32.153" v="677" actId="1076"/>
          <ac:spMkLst>
            <pc:docMk/>
            <pc:sldMk cId="2063638607" sldId="281"/>
            <ac:spMk id="4" creationId="{00000000-0000-0000-0000-000000000000}"/>
          </ac:spMkLst>
        </pc:spChg>
      </pc:sldChg>
      <pc:sldChg chg="add ord">
        <pc:chgData name="Casey Richter" userId="eeb5ed8e-e649-4f7f-b401-18fd9e9fc12f" providerId="ADAL" clId="{3AFA1FD5-8C24-4F63-B439-BA97934BC4F5}" dt="2023-04-03T18:35:58.613" v="645"/>
        <pc:sldMkLst>
          <pc:docMk/>
          <pc:sldMk cId="1276073531" sldId="286"/>
        </pc:sldMkLst>
      </pc:sldChg>
      <pc:sldChg chg="add ord">
        <pc:chgData name="Casey Richter" userId="eeb5ed8e-e649-4f7f-b401-18fd9e9fc12f" providerId="ADAL" clId="{3AFA1FD5-8C24-4F63-B439-BA97934BC4F5}" dt="2023-04-03T18:35:58.613" v="645"/>
        <pc:sldMkLst>
          <pc:docMk/>
          <pc:sldMk cId="871553240" sldId="287"/>
        </pc:sldMkLst>
      </pc:sldChg>
      <pc:sldChg chg="add ord">
        <pc:chgData name="Casey Richter" userId="eeb5ed8e-e649-4f7f-b401-18fd9e9fc12f" providerId="ADAL" clId="{3AFA1FD5-8C24-4F63-B439-BA97934BC4F5}" dt="2023-04-03T18:35:58.613" v="645"/>
        <pc:sldMkLst>
          <pc:docMk/>
          <pc:sldMk cId="604264723" sldId="288"/>
        </pc:sldMkLst>
      </pc:sldChg>
      <pc:sldChg chg="add ord">
        <pc:chgData name="Casey Richter" userId="eeb5ed8e-e649-4f7f-b401-18fd9e9fc12f" providerId="ADAL" clId="{3AFA1FD5-8C24-4F63-B439-BA97934BC4F5}" dt="2023-04-03T18:35:58.613" v="645"/>
        <pc:sldMkLst>
          <pc:docMk/>
          <pc:sldMk cId="1118616901" sldId="289"/>
        </pc:sldMkLst>
      </pc:sldChg>
      <pc:sldChg chg="add ord">
        <pc:chgData name="Casey Richter" userId="eeb5ed8e-e649-4f7f-b401-18fd9e9fc12f" providerId="ADAL" clId="{3AFA1FD5-8C24-4F63-B439-BA97934BC4F5}" dt="2023-04-03T18:35:58.613" v="645"/>
        <pc:sldMkLst>
          <pc:docMk/>
          <pc:sldMk cId="961258785" sldId="290"/>
        </pc:sldMkLst>
      </pc:sldChg>
      <pc:sldChg chg="add ord">
        <pc:chgData name="Casey Richter" userId="eeb5ed8e-e649-4f7f-b401-18fd9e9fc12f" providerId="ADAL" clId="{3AFA1FD5-8C24-4F63-B439-BA97934BC4F5}" dt="2023-04-03T18:35:58.613" v="645"/>
        <pc:sldMkLst>
          <pc:docMk/>
          <pc:sldMk cId="850826931" sldId="291"/>
        </pc:sldMkLst>
      </pc:sldChg>
      <pc:sldChg chg="add ord">
        <pc:chgData name="Casey Richter" userId="eeb5ed8e-e649-4f7f-b401-18fd9e9fc12f" providerId="ADAL" clId="{3AFA1FD5-8C24-4F63-B439-BA97934BC4F5}" dt="2023-04-03T18:35:58.613" v="645"/>
        <pc:sldMkLst>
          <pc:docMk/>
          <pc:sldMk cId="4112774848" sldId="292"/>
        </pc:sldMkLst>
      </pc:sldChg>
      <pc:sldChg chg="add ord">
        <pc:chgData name="Casey Richter" userId="eeb5ed8e-e649-4f7f-b401-18fd9e9fc12f" providerId="ADAL" clId="{3AFA1FD5-8C24-4F63-B439-BA97934BC4F5}" dt="2023-04-03T18:35:58.613" v="645"/>
        <pc:sldMkLst>
          <pc:docMk/>
          <pc:sldMk cId="1204226292" sldId="293"/>
        </pc:sldMkLst>
      </pc:sldChg>
      <pc:sldChg chg="add ord">
        <pc:chgData name="Casey Richter" userId="eeb5ed8e-e649-4f7f-b401-18fd9e9fc12f" providerId="ADAL" clId="{3AFA1FD5-8C24-4F63-B439-BA97934BC4F5}" dt="2023-04-03T18:35:58.613" v="645"/>
        <pc:sldMkLst>
          <pc:docMk/>
          <pc:sldMk cId="1007679333" sldId="294"/>
        </pc:sldMkLst>
      </pc:sldChg>
      <pc:sldChg chg="add ord">
        <pc:chgData name="Casey Richter" userId="eeb5ed8e-e649-4f7f-b401-18fd9e9fc12f" providerId="ADAL" clId="{3AFA1FD5-8C24-4F63-B439-BA97934BC4F5}" dt="2023-04-03T18:35:58.613" v="645"/>
        <pc:sldMkLst>
          <pc:docMk/>
          <pc:sldMk cId="4142477533" sldId="295"/>
        </pc:sldMkLst>
      </pc:sldChg>
      <pc:sldChg chg="add ord">
        <pc:chgData name="Casey Richter" userId="eeb5ed8e-e649-4f7f-b401-18fd9e9fc12f" providerId="ADAL" clId="{3AFA1FD5-8C24-4F63-B439-BA97934BC4F5}" dt="2023-04-03T18:35:58.613" v="645"/>
        <pc:sldMkLst>
          <pc:docMk/>
          <pc:sldMk cId="789903689" sldId="296"/>
        </pc:sldMkLst>
      </pc:sldChg>
      <pc:sldChg chg="add ord">
        <pc:chgData name="Casey Richter" userId="eeb5ed8e-e649-4f7f-b401-18fd9e9fc12f" providerId="ADAL" clId="{3AFA1FD5-8C24-4F63-B439-BA97934BC4F5}" dt="2023-04-03T18:35:58.613" v="645"/>
        <pc:sldMkLst>
          <pc:docMk/>
          <pc:sldMk cId="2144647008" sldId="297"/>
        </pc:sldMkLst>
      </pc:sldChg>
      <pc:sldChg chg="add ord">
        <pc:chgData name="Casey Richter" userId="eeb5ed8e-e649-4f7f-b401-18fd9e9fc12f" providerId="ADAL" clId="{3AFA1FD5-8C24-4F63-B439-BA97934BC4F5}" dt="2023-04-03T18:35:58.613" v="645"/>
        <pc:sldMkLst>
          <pc:docMk/>
          <pc:sldMk cId="3780223544" sldId="299"/>
        </pc:sldMkLst>
      </pc:sldChg>
      <pc:sldChg chg="addSp delSp modSp add del mod modTransition">
        <pc:chgData name="Casey Richter" userId="eeb5ed8e-e649-4f7f-b401-18fd9e9fc12f" providerId="ADAL" clId="{3AFA1FD5-8C24-4F63-B439-BA97934BC4F5}" dt="2023-04-03T19:00:08.816" v="675" actId="47"/>
        <pc:sldMkLst>
          <pc:docMk/>
          <pc:sldMk cId="92168754" sldId="300"/>
        </pc:sldMkLst>
        <pc:picChg chg="mod">
          <ac:chgData name="Casey Richter" userId="eeb5ed8e-e649-4f7f-b401-18fd9e9fc12f" providerId="ADAL" clId="{3AFA1FD5-8C24-4F63-B439-BA97934BC4F5}" dt="2023-04-03T18:59:49.129" v="673" actId="14100"/>
          <ac:picMkLst>
            <pc:docMk/>
            <pc:sldMk cId="92168754" sldId="300"/>
            <ac:picMk id="5" creationId="{00000000-0000-0000-0000-000000000000}"/>
          </ac:picMkLst>
        </pc:picChg>
        <pc:picChg chg="add del mod">
          <ac:chgData name="Casey Richter" userId="eeb5ed8e-e649-4f7f-b401-18fd9e9fc12f" providerId="ADAL" clId="{3AFA1FD5-8C24-4F63-B439-BA97934BC4F5}" dt="2023-04-03T18:59:25.884" v="666"/>
          <ac:picMkLst>
            <pc:docMk/>
            <pc:sldMk cId="92168754" sldId="300"/>
            <ac:picMk id="1026" creationId="{4C8FE852-6446-C5BA-0D5A-20BF0F4BC773}"/>
          </ac:picMkLst>
        </pc:picChg>
        <pc:picChg chg="add del">
          <ac:chgData name="Casey Richter" userId="eeb5ed8e-e649-4f7f-b401-18fd9e9fc12f" providerId="ADAL" clId="{3AFA1FD5-8C24-4F63-B439-BA97934BC4F5}" dt="2023-04-03T18:59:32.889" v="670"/>
          <ac:picMkLst>
            <pc:docMk/>
            <pc:sldMk cId="92168754" sldId="300"/>
            <ac:picMk id="1028" creationId="{D4491500-3D2E-2A73-A955-E64C1BA46BAC}"/>
          </ac:picMkLst>
        </pc:picChg>
        <pc:picChg chg="add del mod">
          <ac:chgData name="Casey Richter" userId="eeb5ed8e-e649-4f7f-b401-18fd9e9fc12f" providerId="ADAL" clId="{3AFA1FD5-8C24-4F63-B439-BA97934BC4F5}" dt="2023-04-03T18:59:49.913" v="674"/>
          <ac:picMkLst>
            <pc:docMk/>
            <pc:sldMk cId="92168754" sldId="300"/>
            <ac:picMk id="1030" creationId="{08EE2A52-B1FA-3B99-B08C-0116A5F4B9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01A67-9A4F-4322-95C6-C59220DA47C7}"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DC621-C195-4688-B208-4C559D0B2BD8}" type="slidenum">
              <a:rPr lang="en-US" smtClean="0"/>
              <a:t>‹#›</a:t>
            </a:fld>
            <a:endParaRPr lang="en-US"/>
          </a:p>
        </p:txBody>
      </p:sp>
    </p:spTree>
    <p:extLst>
      <p:ext uri="{BB962C8B-B14F-4D97-AF65-F5344CB8AC3E}">
        <p14:creationId xmlns:p14="http://schemas.microsoft.com/office/powerpoint/2010/main" val="73308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self, MSMVCD.  Why are mosquitoes considered vectors?  Like it or not, we share a habitat with bloodthirsty bugs so we should learn all we can about how to stop them from becoming too numerous, limiting the harm they could do.  </a:t>
            </a:r>
          </a:p>
        </p:txBody>
      </p:sp>
      <p:sp>
        <p:nvSpPr>
          <p:cNvPr id="4" name="Slide Number Placeholder 3"/>
          <p:cNvSpPr>
            <a:spLocks noGrp="1"/>
          </p:cNvSpPr>
          <p:nvPr>
            <p:ph type="sldNum" sz="quarter" idx="5"/>
          </p:nvPr>
        </p:nvSpPr>
        <p:spPr/>
        <p:txBody>
          <a:bodyPr/>
          <a:lstStyle/>
          <a:p>
            <a:fld id="{190DC621-C195-4688-B208-4C559D0B2BD8}" type="slidenum">
              <a:rPr lang="en-US" smtClean="0"/>
              <a:t>1</a:t>
            </a:fld>
            <a:endParaRPr lang="en-US"/>
          </a:p>
        </p:txBody>
      </p:sp>
    </p:spTree>
    <p:extLst>
      <p:ext uri="{BB962C8B-B14F-4D97-AF65-F5344CB8AC3E}">
        <p14:creationId xmlns:p14="http://schemas.microsoft.com/office/powerpoint/2010/main" val="92223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mosquitoes just took a tiny bit of our blood we wouldn’t be that concerned with them.  But they don’t just take our blood when they bite CLICK they also share their saliva.  This is unfortunate because they can carry CLICK pathogens that can move from the mosquito into the host with the transfer of saliva.  Animation appears.  In many cases a virus but sometimes a parasite that lives inside us.  Over 700,000 deaths from mosquitoes each year.</a:t>
            </a:r>
          </a:p>
          <a:p>
            <a:endParaRPr lang="en-US" dirty="0"/>
          </a:p>
        </p:txBody>
      </p:sp>
      <p:sp>
        <p:nvSpPr>
          <p:cNvPr id="4" name="Slide Number Placeholder 3"/>
          <p:cNvSpPr>
            <a:spLocks noGrp="1"/>
          </p:cNvSpPr>
          <p:nvPr>
            <p:ph type="sldNum" sz="quarter" idx="5"/>
          </p:nvPr>
        </p:nvSpPr>
        <p:spPr/>
        <p:txBody>
          <a:bodyPr/>
          <a:lstStyle/>
          <a:p>
            <a:fld id="{190DC621-C195-4688-B208-4C559D0B2BD8}" type="slidenum">
              <a:rPr lang="en-US" smtClean="0"/>
              <a:t>3</a:t>
            </a:fld>
            <a:endParaRPr lang="en-US"/>
          </a:p>
        </p:txBody>
      </p:sp>
    </p:spTree>
    <p:extLst>
      <p:ext uri="{BB962C8B-B14F-4D97-AF65-F5344CB8AC3E}">
        <p14:creationId xmlns:p14="http://schemas.microsoft.com/office/powerpoint/2010/main" val="105328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 certain mosquitoes can spread west </a:t>
            </a:r>
            <a:r>
              <a:rPr lang="en-US" dirty="0" err="1"/>
              <a:t>nile</a:t>
            </a:r>
            <a:r>
              <a:rPr lang="en-US" dirty="0"/>
              <a:t> virus.  Infected </a:t>
            </a:r>
            <a:r>
              <a:rPr lang="en-US" dirty="0" err="1"/>
              <a:t>mos</a:t>
            </a:r>
            <a:r>
              <a:rPr lang="en-US" dirty="0"/>
              <a:t> spreads it to a bird.  Bird is amplifying host because virus multiplies to such a high concentration in bloodstream that an uninfected mosquito can acquire it from an infected bird.  Certain local birds </a:t>
            </a:r>
            <a:r>
              <a:rPr lang="en-US" dirty="0" err="1"/>
              <a:t>corvidae</a:t>
            </a:r>
            <a:r>
              <a:rPr lang="en-US" dirty="0"/>
              <a:t> (crows, jays) also robins often die from virus.  If you see a dead bird with no obvious signs of attack, don’t touch it but have someone call 877-WNV-BIRD to report it.  Will bag it up and test for WNV.</a:t>
            </a:r>
          </a:p>
          <a:p>
            <a:r>
              <a:rPr lang="en-US" dirty="0"/>
              <a:t>Primarily a bird disease but can also infect bats, horses, cats, dogs, chipmunks, skunks, squirrels, rabbits, alligators and humans.  When those other animals or humans get the virus, not everyone gets symptoms and even fewer get seriously ill or die.  And we don’t end up with enough of it in our blood for an uninfected mosquito to get it from us (dead end).  In the past there was so much WNV circulating in Ca that there were close to 800 known human cases and 31 deaths in 2014.  Luckily last year we had 26 cases and no deaths (no cases in Sonoma/</a:t>
            </a:r>
            <a:r>
              <a:rPr lang="en-US" dirty="0" err="1"/>
              <a:t>marin</a:t>
            </a:r>
            <a:r>
              <a:rPr lang="en-US" dirty="0"/>
              <a:t>) but birds are rather famous for their ability to FLY, quite long distances so we do constant surveillance to protect people from this disease.</a:t>
            </a:r>
          </a:p>
          <a:p>
            <a:endParaRPr lang="en-US" dirty="0"/>
          </a:p>
        </p:txBody>
      </p:sp>
      <p:sp>
        <p:nvSpPr>
          <p:cNvPr id="4" name="Slide Number Placeholder 3"/>
          <p:cNvSpPr>
            <a:spLocks noGrp="1"/>
          </p:cNvSpPr>
          <p:nvPr>
            <p:ph type="sldNum" sz="quarter" idx="5"/>
          </p:nvPr>
        </p:nvSpPr>
        <p:spPr/>
        <p:txBody>
          <a:bodyPr/>
          <a:lstStyle/>
          <a:p>
            <a:fld id="{190DC621-C195-4688-B208-4C559D0B2BD8}" type="slidenum">
              <a:rPr lang="en-US" smtClean="0"/>
              <a:t>4</a:t>
            </a:fld>
            <a:endParaRPr lang="en-US"/>
          </a:p>
        </p:txBody>
      </p:sp>
    </p:spTree>
    <p:extLst>
      <p:ext uri="{BB962C8B-B14F-4D97-AF65-F5344CB8AC3E}">
        <p14:creationId xmlns:p14="http://schemas.microsoft.com/office/powerpoint/2010/main" val="227610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places!  What could we do about the gutter?  The wagon?  The trash bins?  The pool?  The dog dish?  The pond and pool?</a:t>
            </a:r>
          </a:p>
          <a:p>
            <a:endParaRPr lang="en-US" dirty="0"/>
          </a:p>
        </p:txBody>
      </p:sp>
      <p:sp>
        <p:nvSpPr>
          <p:cNvPr id="4" name="Slide Number Placeholder 3"/>
          <p:cNvSpPr>
            <a:spLocks noGrp="1"/>
          </p:cNvSpPr>
          <p:nvPr>
            <p:ph type="sldNum" sz="quarter" idx="5"/>
          </p:nvPr>
        </p:nvSpPr>
        <p:spPr/>
        <p:txBody>
          <a:bodyPr/>
          <a:lstStyle/>
          <a:p>
            <a:fld id="{190DC621-C195-4688-B208-4C559D0B2BD8}" type="slidenum">
              <a:rPr lang="en-US" smtClean="0"/>
              <a:t>6</a:t>
            </a:fld>
            <a:endParaRPr lang="en-US"/>
          </a:p>
        </p:txBody>
      </p:sp>
    </p:spTree>
    <p:extLst>
      <p:ext uri="{BB962C8B-B14F-4D97-AF65-F5344CB8AC3E}">
        <p14:creationId xmlns:p14="http://schemas.microsoft.com/office/powerpoint/2010/main" val="160060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0DC621-C195-4688-B208-4C559D0B2BD8}" type="slidenum">
              <a:rPr lang="en-US" smtClean="0"/>
              <a:t>7</a:t>
            </a:fld>
            <a:endParaRPr lang="en-US"/>
          </a:p>
        </p:txBody>
      </p:sp>
    </p:spTree>
    <p:extLst>
      <p:ext uri="{BB962C8B-B14F-4D97-AF65-F5344CB8AC3E}">
        <p14:creationId xmlns:p14="http://schemas.microsoft.com/office/powerpoint/2010/main" val="3262850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fish/no fish signs to groups.  They will ask themselves if the source can support mosquitofish or not.</a:t>
            </a:r>
          </a:p>
        </p:txBody>
      </p:sp>
      <p:sp>
        <p:nvSpPr>
          <p:cNvPr id="4" name="Slide Number Placeholder 3"/>
          <p:cNvSpPr>
            <a:spLocks noGrp="1"/>
          </p:cNvSpPr>
          <p:nvPr>
            <p:ph type="sldNum" sz="quarter" idx="5"/>
          </p:nvPr>
        </p:nvSpPr>
        <p:spPr/>
        <p:txBody>
          <a:bodyPr/>
          <a:lstStyle/>
          <a:p>
            <a:fld id="{190DC621-C195-4688-B208-4C559D0B2BD8}" type="slidenum">
              <a:rPr lang="en-US" smtClean="0"/>
              <a:t>8</a:t>
            </a:fld>
            <a:endParaRPr lang="en-US"/>
          </a:p>
        </p:txBody>
      </p:sp>
    </p:spTree>
    <p:extLst>
      <p:ext uri="{BB962C8B-B14F-4D97-AF65-F5344CB8AC3E}">
        <p14:creationId xmlns:p14="http://schemas.microsoft.com/office/powerpoint/2010/main" val="349697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60892B-7B89-430F-B27C-26026C7BB24E}"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330707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60892B-7B89-430F-B27C-26026C7BB24E}"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230729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60892B-7B89-430F-B27C-26026C7BB24E}"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202421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60892B-7B89-430F-B27C-26026C7BB24E}"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1156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60892B-7B89-430F-B27C-26026C7BB24E}"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392462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60892B-7B89-430F-B27C-26026C7BB24E}"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420908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60892B-7B89-430F-B27C-26026C7BB24E}" type="datetimeFigureOut">
              <a:rPr lang="en-US" smtClean="0"/>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85919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60892B-7B89-430F-B27C-26026C7BB24E}" type="datetimeFigureOut">
              <a:rPr lang="en-US" smtClean="0"/>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23049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0892B-7B89-430F-B27C-26026C7BB24E}" type="datetimeFigureOut">
              <a:rPr lang="en-US" smtClean="0"/>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63525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60892B-7B89-430F-B27C-26026C7BB24E}"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347862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60892B-7B89-430F-B27C-26026C7BB24E}"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3FFF9-8E2C-4F85-A269-127907564680}" type="slidenum">
              <a:rPr lang="en-US" smtClean="0"/>
              <a:t>‹#›</a:t>
            </a:fld>
            <a:endParaRPr lang="en-US"/>
          </a:p>
        </p:txBody>
      </p:sp>
    </p:spTree>
    <p:extLst>
      <p:ext uri="{BB962C8B-B14F-4D97-AF65-F5344CB8AC3E}">
        <p14:creationId xmlns:p14="http://schemas.microsoft.com/office/powerpoint/2010/main" val="340771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0892B-7B89-430F-B27C-26026C7BB24E}" type="datetimeFigureOut">
              <a:rPr lang="en-US" smtClean="0"/>
              <a:t>5/10/2024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3FFF9-8E2C-4F85-A269-127907564680}" type="slidenum">
              <a:rPr lang="en-US" smtClean="0"/>
              <a:t>‹#›</a:t>
            </a:fld>
            <a:endParaRPr lang="en-US"/>
          </a:p>
        </p:txBody>
      </p:sp>
    </p:spTree>
    <p:extLst>
      <p:ext uri="{BB962C8B-B14F-4D97-AF65-F5344CB8AC3E}">
        <p14:creationId xmlns:p14="http://schemas.microsoft.com/office/powerpoint/2010/main" val="3689938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blipFill dpi="0" rotWithShape="1">
            <a:blip r:embed="rId3">
              <a:alphaModFix amt="18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09800" y="1958975"/>
            <a:ext cx="7772400" cy="1470025"/>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r>
              <a:rPr lang="en-US" sz="7200">
                <a:solidFill>
                  <a:schemeClr val="accent1">
                    <a:lumMod val="50000"/>
                  </a:schemeClr>
                </a:solidFill>
                <a:latin typeface="+mn-lt"/>
              </a:rPr>
              <a:t>Living with</a:t>
            </a:r>
            <a:br>
              <a:rPr lang="en-US" sz="7200">
                <a:solidFill>
                  <a:schemeClr val="accent1">
                    <a:lumMod val="50000"/>
                  </a:schemeClr>
                </a:solidFill>
                <a:latin typeface="+mn-lt"/>
              </a:rPr>
            </a:br>
            <a:r>
              <a:rPr lang="en-US" sz="9600">
                <a:solidFill>
                  <a:schemeClr val="accent1">
                    <a:lumMod val="50000"/>
                  </a:schemeClr>
                </a:solidFill>
                <a:latin typeface="+mn-lt"/>
              </a:rPr>
              <a:t>Mosquitoes</a:t>
            </a:r>
          </a:p>
        </p:txBody>
      </p:sp>
      <p:pic>
        <p:nvPicPr>
          <p:cNvPr id="4" name="Picture 5" descr="Logo.gif"/>
          <p:cNvPicPr>
            <a:picLocks noChangeAspect="1"/>
          </p:cNvPicPr>
          <p:nvPr/>
        </p:nvPicPr>
        <p:blipFill>
          <a:blip r:embed="rId4" cstate="print"/>
          <a:srcRect/>
          <a:stretch>
            <a:fillRect/>
          </a:stretch>
        </p:blipFill>
        <p:spPr bwMode="auto">
          <a:xfrm>
            <a:off x="4907949" y="3657600"/>
            <a:ext cx="2376105" cy="2466110"/>
          </a:xfrm>
          <a:prstGeom prst="rect">
            <a:avLst/>
          </a:prstGeom>
          <a:noFill/>
          <a:ln w="9525">
            <a:noFill/>
            <a:miter lim="800000"/>
            <a:headEnd/>
            <a:tailEnd/>
          </a:ln>
        </p:spPr>
      </p:pic>
    </p:spTree>
    <p:extLst>
      <p:ext uri="{BB962C8B-B14F-4D97-AF65-F5344CB8AC3E}">
        <p14:creationId xmlns:p14="http://schemas.microsoft.com/office/powerpoint/2010/main" val="21018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12" y="0"/>
            <a:ext cx="12192002" cy="6858000"/>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Tire</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07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3" grpId="0"/>
      <p:bldP spid="24"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922" y="-997300"/>
            <a:ext cx="12192000" cy="9144001"/>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Lots of tires</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55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3" grpId="0"/>
      <p:bldP spid="24" grpId="0"/>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265" y="-2770487"/>
            <a:ext cx="8955390" cy="13461436"/>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Bromeliads</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26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3" grpId="0"/>
      <p:bldP spid="24"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8820" y="-773723"/>
            <a:ext cx="11447585" cy="7631723"/>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77690"/>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Trough</a:t>
            </a: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6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093" y="-1065373"/>
            <a:ext cx="12258990" cy="9194243"/>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Broken pipe</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25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3" grpId="0"/>
      <p:bldP spid="24"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845" y="-679514"/>
            <a:ext cx="12430539" cy="8486354"/>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Bucket</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82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3" grpId="0"/>
      <p:bldP spid="24"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430" y="-2198318"/>
            <a:ext cx="12192000" cy="9144000"/>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Junk</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7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3" grpId="0"/>
      <p:bldP spid="24"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705" y="-5470"/>
            <a:ext cx="9151292" cy="6863469"/>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77690"/>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Rain barrel</a:t>
            </a: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479934" y="488515"/>
            <a:ext cx="4069064" cy="1265129"/>
          </a:xfrm>
          <a:prstGeom prst="roundRect">
            <a:avLst/>
          </a:prstGeom>
          <a:solidFill>
            <a:srgbClr val="2E75B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583014" y="635066"/>
            <a:ext cx="3878136" cy="954107"/>
          </a:xfrm>
          <a:prstGeom prst="rect">
            <a:avLst/>
          </a:prstGeom>
          <a:noFill/>
        </p:spPr>
        <p:txBody>
          <a:bodyPr wrap="square" rtlCol="0">
            <a:spAutoFit/>
          </a:bodyPr>
          <a:lstStyle/>
          <a:p>
            <a:pPr algn="ctr"/>
            <a:r>
              <a:rPr lang="en-US" sz="2800">
                <a:solidFill>
                  <a:schemeClr val="bg1"/>
                </a:solidFill>
              </a:rPr>
              <a:t>Only use fish if the water is at least a foot deep</a:t>
            </a:r>
          </a:p>
        </p:txBody>
      </p:sp>
    </p:spTree>
    <p:extLst>
      <p:ext uri="{BB962C8B-B14F-4D97-AF65-F5344CB8AC3E}">
        <p14:creationId xmlns:p14="http://schemas.microsoft.com/office/powerpoint/2010/main" val="120422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2" grpId="0"/>
      <p:bldP spid="24" grpId="0"/>
      <p:bldP spid="29"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Wetlands</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7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2" grpId="0"/>
      <p:bldP spid="23"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79762" y="-217216"/>
            <a:ext cx="12674321" cy="7129306"/>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Kiddie pool</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47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3" grpId="0"/>
      <p:bldP spid="24"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5929" y="482847"/>
            <a:ext cx="5862706" cy="58789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291" y="1204492"/>
            <a:ext cx="4559190" cy="4507234"/>
          </a:xfrm>
          <a:prstGeom prst="rect">
            <a:avLst/>
          </a:prstGeom>
        </p:spPr>
      </p:pic>
      <p:grpSp>
        <p:nvGrpSpPr>
          <p:cNvPr id="10" name="Group 9"/>
          <p:cNvGrpSpPr/>
          <p:nvPr/>
        </p:nvGrpSpPr>
        <p:grpSpPr>
          <a:xfrm>
            <a:off x="9663144" y="3747751"/>
            <a:ext cx="2291975" cy="2301792"/>
            <a:chOff x="7969443" y="2009669"/>
            <a:chExt cx="1780979" cy="1788607"/>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5721" t="6979" r="46859" b="66824"/>
            <a:stretch/>
          </p:blipFill>
          <p:spPr>
            <a:xfrm>
              <a:off x="7969443" y="2009669"/>
              <a:ext cx="1767840" cy="1788607"/>
            </a:xfrm>
            <a:prstGeom prst="rect">
              <a:avLst/>
            </a:prstGeom>
          </p:spPr>
        </p:pic>
        <p:sp>
          <p:nvSpPr>
            <p:cNvPr id="9" name="Rectangle 8"/>
            <p:cNvSpPr/>
            <p:nvPr/>
          </p:nvSpPr>
          <p:spPr>
            <a:xfrm>
              <a:off x="7976682" y="2024536"/>
              <a:ext cx="1773740" cy="1773740"/>
            </a:xfrm>
            <a:prstGeom prst="rect">
              <a:avLst/>
            </a:prstGeom>
            <a:no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9657390" y="482847"/>
            <a:ext cx="2303483" cy="2282659"/>
            <a:chOff x="9780567" y="1624278"/>
            <a:chExt cx="1789921" cy="177374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9703" t="10022" r="46744" b="66259"/>
            <a:stretch/>
          </p:blipFill>
          <p:spPr>
            <a:xfrm>
              <a:off x="9790456" y="1632256"/>
              <a:ext cx="1780032" cy="1765762"/>
            </a:xfrm>
            <a:prstGeom prst="rect">
              <a:avLst/>
            </a:prstGeom>
          </p:spPr>
        </p:pic>
        <p:sp>
          <p:nvSpPr>
            <p:cNvPr id="12" name="Rectangle 11"/>
            <p:cNvSpPr/>
            <p:nvPr/>
          </p:nvSpPr>
          <p:spPr>
            <a:xfrm>
              <a:off x="9780567" y="1624278"/>
              <a:ext cx="1773740" cy="17737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9910452" y="2831134"/>
            <a:ext cx="1797359" cy="523220"/>
          </a:xfrm>
          <a:prstGeom prst="rect">
            <a:avLst/>
          </a:prstGeom>
          <a:noFill/>
        </p:spPr>
        <p:txBody>
          <a:bodyPr wrap="square" rtlCol="0">
            <a:spAutoFit/>
          </a:bodyPr>
          <a:lstStyle/>
          <a:p>
            <a:pPr algn="ctr"/>
            <a:r>
              <a:rPr lang="en-US" sz="2800" b="1">
                <a:solidFill>
                  <a:srgbClr val="C00000"/>
                </a:solidFill>
              </a:rPr>
              <a:t>Female</a:t>
            </a:r>
          </a:p>
        </p:txBody>
      </p:sp>
      <p:sp>
        <p:nvSpPr>
          <p:cNvPr id="15" name="TextBox 14"/>
          <p:cNvSpPr txBox="1"/>
          <p:nvPr/>
        </p:nvSpPr>
        <p:spPr>
          <a:xfrm>
            <a:off x="9910452" y="6203560"/>
            <a:ext cx="1797359" cy="523220"/>
          </a:xfrm>
          <a:prstGeom prst="rect">
            <a:avLst/>
          </a:prstGeom>
          <a:noFill/>
        </p:spPr>
        <p:txBody>
          <a:bodyPr wrap="square" rtlCol="0">
            <a:spAutoFit/>
          </a:bodyPr>
          <a:lstStyle/>
          <a:p>
            <a:pPr algn="ctr"/>
            <a:r>
              <a:rPr lang="en-US" sz="2800" b="1">
                <a:solidFill>
                  <a:srgbClr val="663300"/>
                </a:solidFill>
              </a:rPr>
              <a:t>Male</a:t>
            </a: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58266" y="-272600"/>
            <a:ext cx="5609221" cy="5595865"/>
          </a:xfrm>
          <a:prstGeom prst="rect">
            <a:avLst/>
          </a:prstGeom>
        </p:spPr>
      </p:pic>
      <p:grpSp>
        <p:nvGrpSpPr>
          <p:cNvPr id="64" name="Egg group"/>
          <p:cNvGrpSpPr/>
          <p:nvPr/>
        </p:nvGrpSpPr>
        <p:grpSpPr>
          <a:xfrm>
            <a:off x="5736335" y="3201226"/>
            <a:ext cx="3259833" cy="3045835"/>
            <a:chOff x="5480303" y="3095715"/>
            <a:chExt cx="3259833" cy="3140036"/>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1647" y="3095715"/>
              <a:ext cx="1298489" cy="571456"/>
            </a:xfrm>
            <a:prstGeom prst="rect">
              <a:avLst/>
            </a:prstGeom>
          </p:spPr>
        </p:pic>
        <p:sp>
          <p:nvSpPr>
            <p:cNvPr id="21" name="TextBox 20"/>
            <p:cNvSpPr txBox="1"/>
            <p:nvPr/>
          </p:nvSpPr>
          <p:spPr>
            <a:xfrm>
              <a:off x="7531088" y="3600811"/>
              <a:ext cx="1036502" cy="646331"/>
            </a:xfrm>
            <a:prstGeom prst="rect">
              <a:avLst/>
            </a:prstGeom>
            <a:noFill/>
          </p:spPr>
          <p:txBody>
            <a:bodyPr wrap="none" rtlCol="0">
              <a:spAutoFit/>
            </a:bodyPr>
            <a:lstStyle/>
            <a:p>
              <a:r>
                <a:rPr lang="en-US" sz="3600" b="1">
                  <a:solidFill>
                    <a:schemeClr val="accent1">
                      <a:lumMod val="75000"/>
                    </a:schemeClr>
                  </a:solidFill>
                </a:rPr>
                <a:t>Eggs</a:t>
              </a:r>
            </a:p>
          </p:txBody>
        </p:sp>
        <p:grpSp>
          <p:nvGrpSpPr>
            <p:cNvPr id="47" name="Group 46"/>
            <p:cNvGrpSpPr/>
            <p:nvPr/>
          </p:nvGrpSpPr>
          <p:grpSpPr>
            <a:xfrm>
              <a:off x="5480303" y="4290059"/>
              <a:ext cx="2505665" cy="1945692"/>
              <a:chOff x="6394946" y="4296761"/>
              <a:chExt cx="2505665" cy="1945692"/>
            </a:xfrm>
          </p:grpSpPr>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58505" t="65507"/>
              <a:stretch/>
            </p:blipFill>
            <p:spPr>
              <a:xfrm>
                <a:off x="6573078" y="4296761"/>
                <a:ext cx="2327533" cy="1930171"/>
              </a:xfrm>
              <a:prstGeom prst="rect">
                <a:avLst/>
              </a:prstGeom>
            </p:spPr>
          </p:pic>
          <p:sp>
            <p:nvSpPr>
              <p:cNvPr id="45" name="Isosceles Triangle 44"/>
              <p:cNvSpPr/>
              <p:nvPr/>
            </p:nvSpPr>
            <p:spPr>
              <a:xfrm rot="910572">
                <a:off x="6394946" y="5799243"/>
                <a:ext cx="391587" cy="443210"/>
              </a:xfrm>
              <a:prstGeom prst="triangle">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Isosceles Triangle 45"/>
          <p:cNvSpPr/>
          <p:nvPr/>
        </p:nvSpPr>
        <p:spPr>
          <a:xfrm rot="735721">
            <a:off x="14241698" y="5682821"/>
            <a:ext cx="391587" cy="443210"/>
          </a:xfrm>
          <a:prstGeom prst="triangle">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Larva group"/>
          <p:cNvGrpSpPr/>
          <p:nvPr/>
        </p:nvGrpSpPr>
        <p:grpSpPr>
          <a:xfrm>
            <a:off x="2632780" y="4239808"/>
            <a:ext cx="4151611" cy="2635490"/>
            <a:chOff x="2376748" y="4134298"/>
            <a:chExt cx="4151611" cy="2717000"/>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5058" y="4944151"/>
              <a:ext cx="1240207" cy="1907147"/>
            </a:xfrm>
            <a:prstGeom prst="rect">
              <a:avLst/>
            </a:prstGeom>
          </p:spPr>
        </p:pic>
        <p:sp>
          <p:nvSpPr>
            <p:cNvPr id="22" name="TextBox 21"/>
            <p:cNvSpPr txBox="1"/>
            <p:nvPr/>
          </p:nvSpPr>
          <p:spPr>
            <a:xfrm>
              <a:off x="5314052" y="6198266"/>
              <a:ext cx="1214307" cy="646331"/>
            </a:xfrm>
            <a:prstGeom prst="rect">
              <a:avLst/>
            </a:prstGeom>
            <a:noFill/>
          </p:spPr>
          <p:txBody>
            <a:bodyPr wrap="none" rtlCol="0">
              <a:spAutoFit/>
            </a:bodyPr>
            <a:lstStyle/>
            <a:p>
              <a:r>
                <a:rPr lang="en-US" sz="3600" b="1">
                  <a:solidFill>
                    <a:schemeClr val="accent1">
                      <a:lumMod val="75000"/>
                    </a:schemeClr>
                  </a:solidFill>
                </a:rPr>
                <a:t>Larva</a:t>
              </a:r>
            </a:p>
          </p:txBody>
        </p:sp>
        <p:grpSp>
          <p:nvGrpSpPr>
            <p:cNvPr id="50" name="Group 49"/>
            <p:cNvGrpSpPr/>
            <p:nvPr/>
          </p:nvGrpSpPr>
          <p:grpSpPr>
            <a:xfrm>
              <a:off x="2376748" y="4134298"/>
              <a:ext cx="1903462" cy="2085932"/>
              <a:chOff x="3291391" y="4141000"/>
              <a:chExt cx="1903462" cy="2085932"/>
            </a:xfrm>
          </p:grpSpPr>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t="67702" r="66066"/>
              <a:stretch/>
            </p:blipFill>
            <p:spPr>
              <a:xfrm>
                <a:off x="3291391" y="4419599"/>
                <a:ext cx="1903462" cy="1807333"/>
              </a:xfrm>
              <a:prstGeom prst="rect">
                <a:avLst/>
              </a:prstGeom>
            </p:spPr>
          </p:pic>
          <p:sp>
            <p:nvSpPr>
              <p:cNvPr id="49" name="Isosceles Triangle 48"/>
              <p:cNvSpPr/>
              <p:nvPr/>
            </p:nvSpPr>
            <p:spPr>
              <a:xfrm rot="20342269">
                <a:off x="3370402" y="4141000"/>
                <a:ext cx="389516" cy="383458"/>
              </a:xfrm>
              <a:prstGeom prst="triangle">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Pupa group"/>
          <p:cNvGrpSpPr/>
          <p:nvPr/>
        </p:nvGrpSpPr>
        <p:grpSpPr>
          <a:xfrm>
            <a:off x="1998583" y="1165152"/>
            <a:ext cx="2008638" cy="3390668"/>
            <a:chOff x="1742551" y="1059641"/>
            <a:chExt cx="2008638" cy="3495534"/>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2551" y="3137728"/>
              <a:ext cx="1171497" cy="1417447"/>
            </a:xfrm>
            <a:prstGeom prst="rect">
              <a:avLst/>
            </a:prstGeom>
          </p:spPr>
        </p:pic>
        <p:sp>
          <p:nvSpPr>
            <p:cNvPr id="20" name="TextBox 19"/>
            <p:cNvSpPr txBox="1"/>
            <p:nvPr/>
          </p:nvSpPr>
          <p:spPr>
            <a:xfrm>
              <a:off x="1808081" y="2573923"/>
              <a:ext cx="1154483" cy="646331"/>
            </a:xfrm>
            <a:prstGeom prst="rect">
              <a:avLst/>
            </a:prstGeom>
            <a:noFill/>
          </p:spPr>
          <p:txBody>
            <a:bodyPr wrap="none" rtlCol="0">
              <a:spAutoFit/>
            </a:bodyPr>
            <a:lstStyle/>
            <a:p>
              <a:r>
                <a:rPr lang="en-US" sz="3600" b="1">
                  <a:solidFill>
                    <a:schemeClr val="accent1">
                      <a:lumMod val="75000"/>
                    </a:schemeClr>
                  </a:solidFill>
                </a:rPr>
                <a:t>Pupa</a:t>
              </a:r>
            </a:p>
          </p:txBody>
        </p:sp>
        <p:grpSp>
          <p:nvGrpSpPr>
            <p:cNvPr id="53" name="Group 52"/>
            <p:cNvGrpSpPr/>
            <p:nvPr/>
          </p:nvGrpSpPr>
          <p:grpSpPr>
            <a:xfrm>
              <a:off x="2336991" y="1059641"/>
              <a:ext cx="1414198" cy="1561639"/>
              <a:chOff x="3251634" y="1066343"/>
              <a:chExt cx="1414198" cy="1561639"/>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709" t="10984" r="78351" b="64315"/>
              <a:stretch/>
            </p:blipFill>
            <p:spPr>
              <a:xfrm>
                <a:off x="3251634" y="1245704"/>
                <a:ext cx="1254106" cy="1382278"/>
              </a:xfrm>
              <a:prstGeom prst="rect">
                <a:avLst/>
              </a:prstGeom>
            </p:spPr>
          </p:pic>
          <p:sp>
            <p:nvSpPr>
              <p:cNvPr id="52" name="Isosceles Triangle 51"/>
              <p:cNvSpPr/>
              <p:nvPr/>
            </p:nvSpPr>
            <p:spPr>
              <a:xfrm rot="3618546">
                <a:off x="4262013" y="1114920"/>
                <a:ext cx="452396" cy="355242"/>
              </a:xfrm>
              <a:prstGeom prst="triangle">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Adult group"/>
          <p:cNvGrpSpPr/>
          <p:nvPr/>
        </p:nvGrpSpPr>
        <p:grpSpPr>
          <a:xfrm>
            <a:off x="2861663" y="15178"/>
            <a:ext cx="3386584" cy="2317057"/>
            <a:chOff x="2605631" y="-126910"/>
            <a:chExt cx="3386584" cy="2388718"/>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517" y="-126910"/>
              <a:ext cx="2424912" cy="2388718"/>
            </a:xfrm>
            <a:prstGeom prst="rect">
              <a:avLst/>
            </a:prstGeom>
          </p:spPr>
        </p:pic>
        <p:sp>
          <p:nvSpPr>
            <p:cNvPr id="19" name="TextBox 18"/>
            <p:cNvSpPr txBox="1"/>
            <p:nvPr/>
          </p:nvSpPr>
          <p:spPr>
            <a:xfrm>
              <a:off x="2605631" y="204923"/>
              <a:ext cx="1236236" cy="646331"/>
            </a:xfrm>
            <a:prstGeom prst="rect">
              <a:avLst/>
            </a:prstGeom>
            <a:noFill/>
          </p:spPr>
          <p:txBody>
            <a:bodyPr wrap="none" rtlCol="0">
              <a:spAutoFit/>
            </a:bodyPr>
            <a:lstStyle/>
            <a:p>
              <a:r>
                <a:rPr lang="en-US" sz="3600" b="1">
                  <a:solidFill>
                    <a:srgbClr val="C00000"/>
                  </a:solidFill>
                </a:rPr>
                <a:t>Adult</a:t>
              </a:r>
            </a:p>
          </p:txBody>
        </p:sp>
        <p:grpSp>
          <p:nvGrpSpPr>
            <p:cNvPr id="56" name="Group 55"/>
            <p:cNvGrpSpPr/>
            <p:nvPr/>
          </p:nvGrpSpPr>
          <p:grpSpPr>
            <a:xfrm>
              <a:off x="5254752" y="586041"/>
              <a:ext cx="737463" cy="1063780"/>
              <a:chOff x="6169395" y="592743"/>
              <a:chExt cx="737463" cy="1063780"/>
            </a:xfrm>
          </p:grpSpPr>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51309" r="40219" b="81675"/>
              <a:stretch/>
            </p:blipFill>
            <p:spPr>
              <a:xfrm>
                <a:off x="6169395" y="631069"/>
                <a:ext cx="475245" cy="1025454"/>
              </a:xfrm>
              <a:prstGeom prst="rect">
                <a:avLst/>
              </a:prstGeom>
            </p:spPr>
          </p:pic>
          <p:sp>
            <p:nvSpPr>
              <p:cNvPr id="55" name="Isosceles Triangle 54"/>
              <p:cNvSpPr/>
              <p:nvPr/>
            </p:nvSpPr>
            <p:spPr>
              <a:xfrm rot="5805868">
                <a:off x="6534508" y="625259"/>
                <a:ext cx="404865" cy="339834"/>
              </a:xfrm>
              <a:prstGeom prst="triangle">
                <a:avLst>
                  <a:gd name="adj" fmla="val 49753"/>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6199246" y="322152"/>
            <a:ext cx="2373957" cy="1509504"/>
            <a:chOff x="6199246" y="216642"/>
            <a:chExt cx="2373957" cy="1556190"/>
          </a:xfrm>
        </p:grpSpPr>
        <p:sp>
          <p:nvSpPr>
            <p:cNvPr id="26" name="TextBox 25"/>
            <p:cNvSpPr txBox="1"/>
            <p:nvPr/>
          </p:nvSpPr>
          <p:spPr>
            <a:xfrm>
              <a:off x="7110623" y="293113"/>
              <a:ext cx="1462580" cy="646331"/>
            </a:xfrm>
            <a:prstGeom prst="rect">
              <a:avLst/>
            </a:prstGeom>
            <a:noFill/>
          </p:spPr>
          <p:txBody>
            <a:bodyPr wrap="none" rtlCol="0">
              <a:spAutoFit/>
            </a:bodyPr>
            <a:lstStyle/>
            <a:p>
              <a:r>
                <a:rPr lang="en-US" sz="3600" b="1">
                  <a:solidFill>
                    <a:srgbClr val="92D050"/>
                  </a:solidFill>
                </a:rPr>
                <a:t>Nectar</a:t>
              </a:r>
            </a:p>
          </p:txBody>
        </p:sp>
        <p:sp>
          <p:nvSpPr>
            <p:cNvPr id="58" name="Isosceles Triangle 57"/>
            <p:cNvSpPr/>
            <p:nvPr/>
          </p:nvSpPr>
          <p:spPr>
            <a:xfrm rot="735721">
              <a:off x="7269973" y="1329622"/>
              <a:ext cx="391587" cy="443210"/>
            </a:xfrm>
            <a:prstGeom prst="triangle">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76632" r="12671" b="81675"/>
            <a:stretch/>
          </p:blipFill>
          <p:spPr>
            <a:xfrm>
              <a:off x="6931152" y="624367"/>
              <a:ext cx="600080" cy="1025454"/>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9246" y="216642"/>
              <a:ext cx="904401" cy="1139922"/>
            </a:xfrm>
            <a:prstGeom prst="rect">
              <a:avLst/>
            </a:prstGeom>
          </p:spPr>
        </p:pic>
      </p:grpSp>
      <p:grpSp>
        <p:nvGrpSpPr>
          <p:cNvPr id="75" name="Group 74"/>
          <p:cNvGrpSpPr/>
          <p:nvPr/>
        </p:nvGrpSpPr>
        <p:grpSpPr>
          <a:xfrm>
            <a:off x="-4112021" y="-3429001"/>
            <a:ext cx="7138823" cy="6858000"/>
            <a:chOff x="-4112021" y="-3429001"/>
            <a:chExt cx="7138823" cy="6858000"/>
          </a:xfrm>
        </p:grpSpPr>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88010">
              <a:off x="-4112021" y="-3429001"/>
              <a:ext cx="7138823" cy="6858000"/>
            </a:xfrm>
            <a:prstGeom prst="rect">
              <a:avLst/>
            </a:prstGeom>
          </p:spPr>
        </p:pic>
        <p:sp>
          <p:nvSpPr>
            <p:cNvPr id="69" name="TextBox 68"/>
            <p:cNvSpPr txBox="1"/>
            <p:nvPr/>
          </p:nvSpPr>
          <p:spPr>
            <a:xfrm rot="18826445">
              <a:off x="-71781" y="647506"/>
              <a:ext cx="1757084" cy="646331"/>
            </a:xfrm>
            <a:prstGeom prst="rect">
              <a:avLst/>
            </a:prstGeom>
            <a:noFill/>
          </p:spPr>
          <p:txBody>
            <a:bodyPr wrap="none" rtlCol="0">
              <a:spAutoFit/>
            </a:bodyPr>
            <a:lstStyle/>
            <a:p>
              <a:r>
                <a:rPr lang="en-US" sz="3600" b="1">
                  <a:solidFill>
                    <a:srgbClr val="FCB042"/>
                  </a:solidFill>
                </a:rPr>
                <a:t>Warmth</a:t>
              </a:r>
            </a:p>
          </p:txBody>
        </p:sp>
      </p:grpSp>
      <p:sp>
        <p:nvSpPr>
          <p:cNvPr id="70" name="Rectangle 69"/>
          <p:cNvSpPr/>
          <p:nvPr/>
        </p:nvSpPr>
        <p:spPr>
          <a:xfrm rot="2108132">
            <a:off x="6801895" y="1017682"/>
            <a:ext cx="201183" cy="41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7550103" y="1681946"/>
            <a:ext cx="1891458" cy="1445247"/>
            <a:chOff x="7550103" y="1576435"/>
            <a:chExt cx="1891458" cy="1489945"/>
          </a:xfrm>
        </p:grpSpPr>
        <p:sp>
          <p:nvSpPr>
            <p:cNvPr id="24" name="TextBox 23"/>
            <p:cNvSpPr txBox="1"/>
            <p:nvPr/>
          </p:nvSpPr>
          <p:spPr>
            <a:xfrm>
              <a:off x="8139602" y="1677008"/>
              <a:ext cx="1301959" cy="646331"/>
            </a:xfrm>
            <a:prstGeom prst="rect">
              <a:avLst/>
            </a:prstGeom>
            <a:noFill/>
          </p:spPr>
          <p:txBody>
            <a:bodyPr wrap="none" rtlCol="0">
              <a:spAutoFit/>
            </a:bodyPr>
            <a:lstStyle/>
            <a:p>
              <a:r>
                <a:rPr lang="en-US" sz="3600" b="1">
                  <a:solidFill>
                    <a:srgbClr val="FF0000"/>
                  </a:solidFill>
                </a:rPr>
                <a:t>Blood</a:t>
              </a:r>
            </a:p>
          </p:txBody>
        </p:sp>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l="89346" t="33303" r="-1287" b="61071"/>
            <a:stretch/>
          </p:blipFill>
          <p:spPr>
            <a:xfrm>
              <a:off x="7644385" y="2487930"/>
              <a:ext cx="669798" cy="314829"/>
            </a:xfrm>
            <a:prstGeom prst="rect">
              <a:avLst/>
            </a:prstGeom>
          </p:spPr>
        </p:pic>
        <p:sp>
          <p:nvSpPr>
            <p:cNvPr id="60" name="Isosceles Triangle 59"/>
            <p:cNvSpPr/>
            <p:nvPr/>
          </p:nvSpPr>
          <p:spPr>
            <a:xfrm rot="10414961">
              <a:off x="7867801" y="2687438"/>
              <a:ext cx="396689" cy="378942"/>
            </a:xfrm>
            <a:prstGeom prst="triangle">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20858959">
              <a:off x="7763157" y="2296680"/>
              <a:ext cx="358314" cy="221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50103" y="1576435"/>
              <a:ext cx="598044" cy="847479"/>
            </a:xfrm>
            <a:prstGeom prst="rect">
              <a:avLst/>
            </a:prstGeom>
          </p:spPr>
        </p:pic>
      </p:grpSp>
    </p:spTree>
    <p:extLst>
      <p:ext uri="{BB962C8B-B14F-4D97-AF65-F5344CB8AC3E}">
        <p14:creationId xmlns:p14="http://schemas.microsoft.com/office/powerpoint/2010/main" val="278370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708" y="-52935"/>
            <a:ext cx="9236501" cy="6927376"/>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err="1">
                <a:solidFill>
                  <a:schemeClr val="bg1"/>
                </a:solidFill>
              </a:rPr>
              <a:t>Treeholes</a:t>
            </a:r>
            <a:endParaRPr lang="en-US" sz="4400">
              <a:solidFill>
                <a:schemeClr val="bg1"/>
              </a:solidFill>
            </a:endParaRP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90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3" grpId="0"/>
      <p:bldP spid="24"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90216"/>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Salt marsh</a:t>
            </a:r>
          </a:p>
        </p:txBody>
      </p:sp>
      <p:sp>
        <p:nvSpPr>
          <p:cNvPr id="27" name="&quot;No&quot; Symbol 26"/>
          <p:cNvSpPr/>
          <p:nvPr/>
        </p:nvSpPr>
        <p:spPr>
          <a:xfrm>
            <a:off x="1202391" y="5611091"/>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64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22" grpId="0"/>
      <p:bldP spid="23"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p:cNvSpPr/>
          <p:nvPr/>
        </p:nvSpPr>
        <p:spPr>
          <a:xfrm>
            <a:off x="5983668" y="314632"/>
            <a:ext cx="4418861" cy="3796980"/>
          </a:xfrm>
          <a:prstGeom prst="roundRect">
            <a:avLst>
              <a:gd name="adj" fmla="val 7188"/>
            </a:avLst>
          </a:prstGeom>
          <a:solidFill>
            <a:schemeClr val="accent4">
              <a:lumMod val="40000"/>
              <a:lumOff val="6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549627"/>
            <a:ext cx="4221206" cy="6827274"/>
          </a:xfrm>
          <a:prstGeom prst="rect">
            <a:avLst/>
          </a:prstGeom>
        </p:spPr>
      </p:pic>
      <p:sp>
        <p:nvSpPr>
          <p:cNvPr id="4" name="Rectangle 3"/>
          <p:cNvSpPr/>
          <p:nvPr/>
        </p:nvSpPr>
        <p:spPr>
          <a:xfrm>
            <a:off x="-123825" y="5192872"/>
            <a:ext cx="12404315" cy="1736848"/>
          </a:xfrm>
          <a:prstGeom prst="rect">
            <a:avLst/>
          </a:prstGeom>
          <a:solidFill>
            <a:srgbClr val="F1D5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4"/>
          <p:cNvSpPr/>
          <p:nvPr/>
        </p:nvSpPr>
        <p:spPr>
          <a:xfrm>
            <a:off x="-942975" y="5263487"/>
            <a:ext cx="13361117" cy="2127912"/>
          </a:xfrm>
          <a:custGeom>
            <a:avLst/>
            <a:gdLst>
              <a:gd name="connsiteX0" fmla="*/ 12461585 w 12590173"/>
              <a:gd name="connsiteY0" fmla="*/ 220704 h 1855469"/>
              <a:gd name="connsiteX1" fmla="*/ 12232985 w 12590173"/>
              <a:gd name="connsiteY1" fmla="*/ 249279 h 1855469"/>
              <a:gd name="connsiteX2" fmla="*/ 12161548 w 12590173"/>
              <a:gd name="connsiteY2" fmla="*/ 263566 h 1855469"/>
              <a:gd name="connsiteX3" fmla="*/ 12061535 w 12590173"/>
              <a:gd name="connsiteY3" fmla="*/ 277854 h 1855469"/>
              <a:gd name="connsiteX4" fmla="*/ 11975810 w 12590173"/>
              <a:gd name="connsiteY4" fmla="*/ 292141 h 1855469"/>
              <a:gd name="connsiteX5" fmla="*/ 11832935 w 12590173"/>
              <a:gd name="connsiteY5" fmla="*/ 320716 h 1855469"/>
              <a:gd name="connsiteX6" fmla="*/ 11775785 w 12590173"/>
              <a:gd name="connsiteY6" fmla="*/ 335004 h 1855469"/>
              <a:gd name="connsiteX7" fmla="*/ 11704348 w 12590173"/>
              <a:gd name="connsiteY7" fmla="*/ 349291 h 1855469"/>
              <a:gd name="connsiteX8" fmla="*/ 11218573 w 12590173"/>
              <a:gd name="connsiteY8" fmla="*/ 335004 h 1855469"/>
              <a:gd name="connsiteX9" fmla="*/ 11032835 w 12590173"/>
              <a:gd name="connsiteY9" fmla="*/ 306429 h 1855469"/>
              <a:gd name="connsiteX10" fmla="*/ 10761373 w 12590173"/>
              <a:gd name="connsiteY10" fmla="*/ 277854 h 1855469"/>
              <a:gd name="connsiteX11" fmla="*/ 10718510 w 12590173"/>
              <a:gd name="connsiteY11" fmla="*/ 263566 h 1855469"/>
              <a:gd name="connsiteX12" fmla="*/ 10632785 w 12590173"/>
              <a:gd name="connsiteY12" fmla="*/ 249279 h 1855469"/>
              <a:gd name="connsiteX13" fmla="*/ 10561348 w 12590173"/>
              <a:gd name="connsiteY13" fmla="*/ 220704 h 1855469"/>
              <a:gd name="connsiteX14" fmla="*/ 10489910 w 12590173"/>
              <a:gd name="connsiteY14" fmla="*/ 206416 h 1855469"/>
              <a:gd name="connsiteX15" fmla="*/ 10404185 w 12590173"/>
              <a:gd name="connsiteY15" fmla="*/ 149266 h 1855469"/>
              <a:gd name="connsiteX16" fmla="*/ 10332748 w 12590173"/>
              <a:gd name="connsiteY16" fmla="*/ 120691 h 1855469"/>
              <a:gd name="connsiteX17" fmla="*/ 10132723 w 12590173"/>
              <a:gd name="connsiteY17" fmla="*/ 149266 h 1855469"/>
              <a:gd name="connsiteX18" fmla="*/ 10075573 w 12590173"/>
              <a:gd name="connsiteY18" fmla="*/ 177841 h 1855469"/>
              <a:gd name="connsiteX19" fmla="*/ 10018423 w 12590173"/>
              <a:gd name="connsiteY19" fmla="*/ 192129 h 1855469"/>
              <a:gd name="connsiteX20" fmla="*/ 9904123 w 12590173"/>
              <a:gd name="connsiteY20" fmla="*/ 234991 h 1855469"/>
              <a:gd name="connsiteX21" fmla="*/ 9846973 w 12590173"/>
              <a:gd name="connsiteY21" fmla="*/ 277854 h 1855469"/>
              <a:gd name="connsiteX22" fmla="*/ 9746960 w 12590173"/>
              <a:gd name="connsiteY22" fmla="*/ 306429 h 1855469"/>
              <a:gd name="connsiteX23" fmla="*/ 9704098 w 12590173"/>
              <a:gd name="connsiteY23" fmla="*/ 320716 h 1855469"/>
              <a:gd name="connsiteX24" fmla="*/ 9575510 w 12590173"/>
              <a:gd name="connsiteY24" fmla="*/ 349291 h 1855469"/>
              <a:gd name="connsiteX25" fmla="*/ 9118310 w 12590173"/>
              <a:gd name="connsiteY25" fmla="*/ 335004 h 1855469"/>
              <a:gd name="connsiteX26" fmla="*/ 8989723 w 12590173"/>
              <a:gd name="connsiteY26" fmla="*/ 292141 h 1855469"/>
              <a:gd name="connsiteX27" fmla="*/ 8775410 w 12590173"/>
              <a:gd name="connsiteY27" fmla="*/ 263566 h 1855469"/>
              <a:gd name="connsiteX28" fmla="*/ 8332498 w 12590173"/>
              <a:gd name="connsiteY28" fmla="*/ 277854 h 1855469"/>
              <a:gd name="connsiteX29" fmla="*/ 8232485 w 12590173"/>
              <a:gd name="connsiteY29" fmla="*/ 320716 h 1855469"/>
              <a:gd name="connsiteX30" fmla="*/ 8103898 w 12590173"/>
              <a:gd name="connsiteY30" fmla="*/ 335004 h 1855469"/>
              <a:gd name="connsiteX31" fmla="*/ 8003885 w 12590173"/>
              <a:gd name="connsiteY31" fmla="*/ 349291 h 1855469"/>
              <a:gd name="connsiteX32" fmla="*/ 7546685 w 12590173"/>
              <a:gd name="connsiteY32" fmla="*/ 335004 h 1855469"/>
              <a:gd name="connsiteX33" fmla="*/ 7489535 w 12590173"/>
              <a:gd name="connsiteY33" fmla="*/ 320716 h 1855469"/>
              <a:gd name="connsiteX34" fmla="*/ 7389523 w 12590173"/>
              <a:gd name="connsiteY34" fmla="*/ 277854 h 1855469"/>
              <a:gd name="connsiteX35" fmla="*/ 7346660 w 12590173"/>
              <a:gd name="connsiteY35" fmla="*/ 263566 h 1855469"/>
              <a:gd name="connsiteX36" fmla="*/ 7303798 w 12590173"/>
              <a:gd name="connsiteY36" fmla="*/ 234991 h 1855469"/>
              <a:gd name="connsiteX37" fmla="*/ 7232360 w 12590173"/>
              <a:gd name="connsiteY37" fmla="*/ 220704 h 1855469"/>
              <a:gd name="connsiteX38" fmla="*/ 6975185 w 12590173"/>
              <a:gd name="connsiteY38" fmla="*/ 177841 h 1855469"/>
              <a:gd name="connsiteX39" fmla="*/ 6703723 w 12590173"/>
              <a:gd name="connsiteY39" fmla="*/ 177841 h 1855469"/>
              <a:gd name="connsiteX40" fmla="*/ 6660860 w 12590173"/>
              <a:gd name="connsiteY40" fmla="*/ 192129 h 1855469"/>
              <a:gd name="connsiteX41" fmla="*/ 6575135 w 12590173"/>
              <a:gd name="connsiteY41" fmla="*/ 249279 h 1855469"/>
              <a:gd name="connsiteX42" fmla="*/ 6475123 w 12590173"/>
              <a:gd name="connsiteY42" fmla="*/ 277854 h 1855469"/>
              <a:gd name="connsiteX43" fmla="*/ 5832185 w 12590173"/>
              <a:gd name="connsiteY43" fmla="*/ 263566 h 1855469"/>
              <a:gd name="connsiteX44" fmla="*/ 5474998 w 12590173"/>
              <a:gd name="connsiteY44" fmla="*/ 234991 h 1855469"/>
              <a:gd name="connsiteX45" fmla="*/ 5103523 w 12590173"/>
              <a:gd name="connsiteY45" fmla="*/ 249279 h 1855469"/>
              <a:gd name="connsiteX46" fmla="*/ 5046373 w 12590173"/>
              <a:gd name="connsiteY46" fmla="*/ 263566 h 1855469"/>
              <a:gd name="connsiteX47" fmla="*/ 4960648 w 12590173"/>
              <a:gd name="connsiteY47" fmla="*/ 292141 h 1855469"/>
              <a:gd name="connsiteX48" fmla="*/ 4446298 w 12590173"/>
              <a:gd name="connsiteY48" fmla="*/ 277854 h 1855469"/>
              <a:gd name="connsiteX49" fmla="*/ 4217698 w 12590173"/>
              <a:gd name="connsiteY49" fmla="*/ 249279 h 1855469"/>
              <a:gd name="connsiteX50" fmla="*/ 4103398 w 12590173"/>
              <a:gd name="connsiteY50" fmla="*/ 206416 h 1855469"/>
              <a:gd name="connsiteX51" fmla="*/ 4003385 w 12590173"/>
              <a:gd name="connsiteY51" fmla="*/ 192129 h 1855469"/>
              <a:gd name="connsiteX52" fmla="*/ 3946235 w 12590173"/>
              <a:gd name="connsiteY52" fmla="*/ 177841 h 1855469"/>
              <a:gd name="connsiteX53" fmla="*/ 3817648 w 12590173"/>
              <a:gd name="connsiteY53" fmla="*/ 163554 h 1855469"/>
              <a:gd name="connsiteX54" fmla="*/ 3774785 w 12590173"/>
              <a:gd name="connsiteY54" fmla="*/ 134979 h 1855469"/>
              <a:gd name="connsiteX55" fmla="*/ 3717635 w 12590173"/>
              <a:gd name="connsiteY55" fmla="*/ 120691 h 1855469"/>
              <a:gd name="connsiteX56" fmla="*/ 3689060 w 12590173"/>
              <a:gd name="connsiteY56" fmla="*/ 77829 h 1855469"/>
              <a:gd name="connsiteX57" fmla="*/ 3631910 w 12590173"/>
              <a:gd name="connsiteY57" fmla="*/ 20679 h 1855469"/>
              <a:gd name="connsiteX58" fmla="*/ 3489035 w 12590173"/>
              <a:gd name="connsiteY58" fmla="*/ 49254 h 1855469"/>
              <a:gd name="connsiteX59" fmla="*/ 3403310 w 12590173"/>
              <a:gd name="connsiteY59" fmla="*/ 77829 h 1855469"/>
              <a:gd name="connsiteX60" fmla="*/ 3360448 w 12590173"/>
              <a:gd name="connsiteY60" fmla="*/ 92116 h 1855469"/>
              <a:gd name="connsiteX61" fmla="*/ 3260435 w 12590173"/>
              <a:gd name="connsiteY61" fmla="*/ 106404 h 1855469"/>
              <a:gd name="connsiteX62" fmla="*/ 3146135 w 12590173"/>
              <a:gd name="connsiteY62" fmla="*/ 149266 h 1855469"/>
              <a:gd name="connsiteX63" fmla="*/ 3088985 w 12590173"/>
              <a:gd name="connsiteY63" fmla="*/ 177841 h 1855469"/>
              <a:gd name="connsiteX64" fmla="*/ 2974685 w 12590173"/>
              <a:gd name="connsiteY64" fmla="*/ 206416 h 1855469"/>
              <a:gd name="connsiteX65" fmla="*/ 2931823 w 12590173"/>
              <a:gd name="connsiteY65" fmla="*/ 234991 h 1855469"/>
              <a:gd name="connsiteX66" fmla="*/ 2831810 w 12590173"/>
              <a:gd name="connsiteY66" fmla="*/ 263566 h 1855469"/>
              <a:gd name="connsiteX67" fmla="*/ 2774660 w 12590173"/>
              <a:gd name="connsiteY67" fmla="*/ 292141 h 1855469"/>
              <a:gd name="connsiteX68" fmla="*/ 2731798 w 12590173"/>
              <a:gd name="connsiteY68" fmla="*/ 306429 h 1855469"/>
              <a:gd name="connsiteX69" fmla="*/ 2560348 w 12590173"/>
              <a:gd name="connsiteY69" fmla="*/ 349291 h 1855469"/>
              <a:gd name="connsiteX70" fmla="*/ 2488910 w 12590173"/>
              <a:gd name="connsiteY70" fmla="*/ 392154 h 1855469"/>
              <a:gd name="connsiteX71" fmla="*/ 2417473 w 12590173"/>
              <a:gd name="connsiteY71" fmla="*/ 406441 h 1855469"/>
              <a:gd name="connsiteX72" fmla="*/ 2360323 w 12590173"/>
              <a:gd name="connsiteY72" fmla="*/ 420729 h 1855469"/>
              <a:gd name="connsiteX73" fmla="*/ 1988848 w 12590173"/>
              <a:gd name="connsiteY73" fmla="*/ 406441 h 1855469"/>
              <a:gd name="connsiteX74" fmla="*/ 1917410 w 12590173"/>
              <a:gd name="connsiteY74" fmla="*/ 392154 h 1855469"/>
              <a:gd name="connsiteX75" fmla="*/ 1731673 w 12590173"/>
              <a:gd name="connsiteY75" fmla="*/ 335004 h 1855469"/>
              <a:gd name="connsiteX76" fmla="*/ 1660235 w 12590173"/>
              <a:gd name="connsiteY76" fmla="*/ 306429 h 1855469"/>
              <a:gd name="connsiteX77" fmla="*/ 1431635 w 12590173"/>
              <a:gd name="connsiteY77" fmla="*/ 292141 h 1855469"/>
              <a:gd name="connsiteX78" fmla="*/ 1017298 w 12590173"/>
              <a:gd name="connsiteY78" fmla="*/ 306429 h 1855469"/>
              <a:gd name="connsiteX79" fmla="*/ 960148 w 12590173"/>
              <a:gd name="connsiteY79" fmla="*/ 320716 h 1855469"/>
              <a:gd name="connsiteX80" fmla="*/ 917285 w 12590173"/>
              <a:gd name="connsiteY80" fmla="*/ 335004 h 1855469"/>
              <a:gd name="connsiteX81" fmla="*/ 217198 w 12590173"/>
              <a:gd name="connsiteY81" fmla="*/ 349291 h 1855469"/>
              <a:gd name="connsiteX82" fmla="*/ 188623 w 12590173"/>
              <a:gd name="connsiteY82" fmla="*/ 392154 h 1855469"/>
              <a:gd name="connsiteX83" fmla="*/ 160047 w 12590173"/>
              <a:gd name="connsiteY83" fmla="*/ 520741 h 1855469"/>
              <a:gd name="connsiteX84" fmla="*/ 145760 w 12590173"/>
              <a:gd name="connsiteY84" fmla="*/ 563604 h 1855469"/>
              <a:gd name="connsiteX85" fmla="*/ 131472 w 12590173"/>
              <a:gd name="connsiteY85" fmla="*/ 820779 h 1855469"/>
              <a:gd name="connsiteX86" fmla="*/ 117185 w 12590173"/>
              <a:gd name="connsiteY86" fmla="*/ 906504 h 1855469"/>
              <a:gd name="connsiteX87" fmla="*/ 102897 w 12590173"/>
              <a:gd name="connsiteY87" fmla="*/ 1006516 h 1855469"/>
              <a:gd name="connsiteX88" fmla="*/ 74322 w 12590173"/>
              <a:gd name="connsiteY88" fmla="*/ 1235116 h 1855469"/>
              <a:gd name="connsiteX89" fmla="*/ 45747 w 12590173"/>
              <a:gd name="connsiteY89" fmla="*/ 1435141 h 1855469"/>
              <a:gd name="connsiteX90" fmla="*/ 31460 w 12590173"/>
              <a:gd name="connsiteY90" fmla="*/ 1492291 h 1855469"/>
              <a:gd name="connsiteX91" fmla="*/ 2885 w 12590173"/>
              <a:gd name="connsiteY91" fmla="*/ 1578016 h 1855469"/>
              <a:gd name="connsiteX92" fmla="*/ 17172 w 12590173"/>
              <a:gd name="connsiteY92" fmla="*/ 1649454 h 1855469"/>
              <a:gd name="connsiteX93" fmla="*/ 88610 w 12590173"/>
              <a:gd name="connsiteY93" fmla="*/ 1663741 h 1855469"/>
              <a:gd name="connsiteX94" fmla="*/ 188623 w 12590173"/>
              <a:gd name="connsiteY94" fmla="*/ 1678029 h 1855469"/>
              <a:gd name="connsiteX95" fmla="*/ 545810 w 12590173"/>
              <a:gd name="connsiteY95" fmla="*/ 1692316 h 1855469"/>
              <a:gd name="connsiteX96" fmla="*/ 2060285 w 12590173"/>
              <a:gd name="connsiteY96" fmla="*/ 1678029 h 1855469"/>
              <a:gd name="connsiteX97" fmla="*/ 2146010 w 12590173"/>
              <a:gd name="connsiteY97" fmla="*/ 1649454 h 1855469"/>
              <a:gd name="connsiteX98" fmla="*/ 2331748 w 12590173"/>
              <a:gd name="connsiteY98" fmla="*/ 1578016 h 1855469"/>
              <a:gd name="connsiteX99" fmla="*/ 2688935 w 12590173"/>
              <a:gd name="connsiteY99" fmla="*/ 1520866 h 1855469"/>
              <a:gd name="connsiteX100" fmla="*/ 3031835 w 12590173"/>
              <a:gd name="connsiteY100" fmla="*/ 1535154 h 1855469"/>
              <a:gd name="connsiteX101" fmla="*/ 3074698 w 12590173"/>
              <a:gd name="connsiteY101" fmla="*/ 1549441 h 1855469"/>
              <a:gd name="connsiteX102" fmla="*/ 3188998 w 12590173"/>
              <a:gd name="connsiteY102" fmla="*/ 1563729 h 1855469"/>
              <a:gd name="connsiteX103" fmla="*/ 3417598 w 12590173"/>
              <a:gd name="connsiteY103" fmla="*/ 1578016 h 1855469"/>
              <a:gd name="connsiteX104" fmla="*/ 3703348 w 12590173"/>
              <a:gd name="connsiteY104" fmla="*/ 1620879 h 1855469"/>
              <a:gd name="connsiteX105" fmla="*/ 4874923 w 12590173"/>
              <a:gd name="connsiteY105" fmla="*/ 1649454 h 1855469"/>
              <a:gd name="connsiteX106" fmla="*/ 5046373 w 12590173"/>
              <a:gd name="connsiteY106" fmla="*/ 1678029 h 1855469"/>
              <a:gd name="connsiteX107" fmla="*/ 5932198 w 12590173"/>
              <a:gd name="connsiteY107" fmla="*/ 1692316 h 1855469"/>
              <a:gd name="connsiteX108" fmla="*/ 6060785 w 12590173"/>
              <a:gd name="connsiteY108" fmla="*/ 1706604 h 1855469"/>
              <a:gd name="connsiteX109" fmla="*/ 6146510 w 12590173"/>
              <a:gd name="connsiteY109" fmla="*/ 1735179 h 1855469"/>
              <a:gd name="connsiteX110" fmla="*/ 6446548 w 12590173"/>
              <a:gd name="connsiteY110" fmla="*/ 1706604 h 1855469"/>
              <a:gd name="connsiteX111" fmla="*/ 6532273 w 12590173"/>
              <a:gd name="connsiteY111" fmla="*/ 1678029 h 1855469"/>
              <a:gd name="connsiteX112" fmla="*/ 6617998 w 12590173"/>
              <a:gd name="connsiteY112" fmla="*/ 1663741 h 1855469"/>
              <a:gd name="connsiteX113" fmla="*/ 6675148 w 12590173"/>
              <a:gd name="connsiteY113" fmla="*/ 1649454 h 1855469"/>
              <a:gd name="connsiteX114" fmla="*/ 6875173 w 12590173"/>
              <a:gd name="connsiteY114" fmla="*/ 1635166 h 1855469"/>
              <a:gd name="connsiteX115" fmla="*/ 7460960 w 12590173"/>
              <a:gd name="connsiteY115" fmla="*/ 1649454 h 1855469"/>
              <a:gd name="connsiteX116" fmla="*/ 7646698 w 12590173"/>
              <a:gd name="connsiteY116" fmla="*/ 1663741 h 1855469"/>
              <a:gd name="connsiteX117" fmla="*/ 8061035 w 12590173"/>
              <a:gd name="connsiteY117" fmla="*/ 1678029 h 1855469"/>
              <a:gd name="connsiteX118" fmla="*/ 8632535 w 12590173"/>
              <a:gd name="connsiteY118" fmla="*/ 1663741 h 1855469"/>
              <a:gd name="connsiteX119" fmla="*/ 8932573 w 12590173"/>
              <a:gd name="connsiteY119" fmla="*/ 1606591 h 1855469"/>
              <a:gd name="connsiteX120" fmla="*/ 9104023 w 12590173"/>
              <a:gd name="connsiteY120" fmla="*/ 1563729 h 1855469"/>
              <a:gd name="connsiteX121" fmla="*/ 9246898 w 12590173"/>
              <a:gd name="connsiteY121" fmla="*/ 1520866 h 1855469"/>
              <a:gd name="connsiteX122" fmla="*/ 9404060 w 12590173"/>
              <a:gd name="connsiteY122" fmla="*/ 1506579 h 1855469"/>
              <a:gd name="connsiteX123" fmla="*/ 9832685 w 12590173"/>
              <a:gd name="connsiteY123" fmla="*/ 1535154 h 1855469"/>
              <a:gd name="connsiteX124" fmla="*/ 9946985 w 12590173"/>
              <a:gd name="connsiteY124" fmla="*/ 1549441 h 1855469"/>
              <a:gd name="connsiteX125" fmla="*/ 10046998 w 12590173"/>
              <a:gd name="connsiteY125" fmla="*/ 1578016 h 1855469"/>
              <a:gd name="connsiteX126" fmla="*/ 10532773 w 12590173"/>
              <a:gd name="connsiteY126" fmla="*/ 1606591 h 1855469"/>
              <a:gd name="connsiteX127" fmla="*/ 10861385 w 12590173"/>
              <a:gd name="connsiteY127" fmla="*/ 1649454 h 1855469"/>
              <a:gd name="connsiteX128" fmla="*/ 10904248 w 12590173"/>
              <a:gd name="connsiteY128" fmla="*/ 1663741 h 1855469"/>
              <a:gd name="connsiteX129" fmla="*/ 11018548 w 12590173"/>
              <a:gd name="connsiteY129" fmla="*/ 1692316 h 1855469"/>
              <a:gd name="connsiteX130" fmla="*/ 11990098 w 12590173"/>
              <a:gd name="connsiteY130" fmla="*/ 1706604 h 1855469"/>
              <a:gd name="connsiteX131" fmla="*/ 12032960 w 12590173"/>
              <a:gd name="connsiteY131" fmla="*/ 1678029 h 1855469"/>
              <a:gd name="connsiteX132" fmla="*/ 12104398 w 12590173"/>
              <a:gd name="connsiteY132" fmla="*/ 1663741 h 1855469"/>
              <a:gd name="connsiteX133" fmla="*/ 12161548 w 12590173"/>
              <a:gd name="connsiteY133" fmla="*/ 1649454 h 1855469"/>
              <a:gd name="connsiteX134" fmla="*/ 12275848 w 12590173"/>
              <a:gd name="connsiteY134" fmla="*/ 1635166 h 1855469"/>
              <a:gd name="connsiteX135" fmla="*/ 12361573 w 12590173"/>
              <a:gd name="connsiteY135" fmla="*/ 1620879 h 1855469"/>
              <a:gd name="connsiteX136" fmla="*/ 12404435 w 12590173"/>
              <a:gd name="connsiteY136" fmla="*/ 1606591 h 1855469"/>
              <a:gd name="connsiteX137" fmla="*/ 12475873 w 12590173"/>
              <a:gd name="connsiteY137" fmla="*/ 1592304 h 1855469"/>
              <a:gd name="connsiteX138" fmla="*/ 12490160 w 12590173"/>
              <a:gd name="connsiteY138" fmla="*/ 1549441 h 1855469"/>
              <a:gd name="connsiteX139" fmla="*/ 12518735 w 12590173"/>
              <a:gd name="connsiteY139" fmla="*/ 1506579 h 1855469"/>
              <a:gd name="connsiteX140" fmla="*/ 12547310 w 12590173"/>
              <a:gd name="connsiteY140" fmla="*/ 1163679 h 1855469"/>
              <a:gd name="connsiteX141" fmla="*/ 12561598 w 12590173"/>
              <a:gd name="connsiteY141" fmla="*/ 1106529 h 1855469"/>
              <a:gd name="connsiteX142" fmla="*/ 12575885 w 12590173"/>
              <a:gd name="connsiteY142" fmla="*/ 1035091 h 1855469"/>
              <a:gd name="connsiteX143" fmla="*/ 12590173 w 12590173"/>
              <a:gd name="connsiteY143" fmla="*/ 735054 h 1855469"/>
              <a:gd name="connsiteX144" fmla="*/ 12575885 w 12590173"/>
              <a:gd name="connsiteY144" fmla="*/ 306429 h 1855469"/>
              <a:gd name="connsiteX145" fmla="*/ 12547310 w 12590173"/>
              <a:gd name="connsiteY145" fmla="*/ 263566 h 1855469"/>
              <a:gd name="connsiteX146" fmla="*/ 12461585 w 12590173"/>
              <a:gd name="connsiteY146" fmla="*/ 220704 h 18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2590173" h="1855469">
                <a:moveTo>
                  <a:pt x="12461585" y="220704"/>
                </a:moveTo>
                <a:cubicBezTo>
                  <a:pt x="12409198" y="218323"/>
                  <a:pt x="12464623" y="223541"/>
                  <a:pt x="12232985" y="249279"/>
                </a:cubicBezTo>
                <a:cubicBezTo>
                  <a:pt x="12208850" y="251961"/>
                  <a:pt x="12185501" y="259574"/>
                  <a:pt x="12161548" y="263566"/>
                </a:cubicBezTo>
                <a:cubicBezTo>
                  <a:pt x="12128330" y="269102"/>
                  <a:pt x="12094820" y="272733"/>
                  <a:pt x="12061535" y="277854"/>
                </a:cubicBezTo>
                <a:cubicBezTo>
                  <a:pt x="12032903" y="282259"/>
                  <a:pt x="12004385" y="287379"/>
                  <a:pt x="11975810" y="292141"/>
                </a:cubicBezTo>
                <a:cubicBezTo>
                  <a:pt x="11887784" y="321484"/>
                  <a:pt x="11977409" y="294448"/>
                  <a:pt x="11832935" y="320716"/>
                </a:cubicBezTo>
                <a:cubicBezTo>
                  <a:pt x="11813615" y="324229"/>
                  <a:pt x="11794954" y="330744"/>
                  <a:pt x="11775785" y="335004"/>
                </a:cubicBezTo>
                <a:cubicBezTo>
                  <a:pt x="11752079" y="340272"/>
                  <a:pt x="11728160" y="344529"/>
                  <a:pt x="11704348" y="349291"/>
                </a:cubicBezTo>
                <a:lnTo>
                  <a:pt x="11218573" y="335004"/>
                </a:lnTo>
                <a:cubicBezTo>
                  <a:pt x="11192591" y="333737"/>
                  <a:pt x="11063425" y="311527"/>
                  <a:pt x="11032835" y="306429"/>
                </a:cubicBezTo>
                <a:cubicBezTo>
                  <a:pt x="10908532" y="264993"/>
                  <a:pt x="11050684" y="308308"/>
                  <a:pt x="10761373" y="277854"/>
                </a:cubicBezTo>
                <a:cubicBezTo>
                  <a:pt x="10746395" y="276277"/>
                  <a:pt x="10733212" y="266833"/>
                  <a:pt x="10718510" y="263566"/>
                </a:cubicBezTo>
                <a:cubicBezTo>
                  <a:pt x="10690231" y="257282"/>
                  <a:pt x="10661360" y="254041"/>
                  <a:pt x="10632785" y="249279"/>
                </a:cubicBezTo>
                <a:cubicBezTo>
                  <a:pt x="10608973" y="239754"/>
                  <a:pt x="10585913" y="228074"/>
                  <a:pt x="10561348" y="220704"/>
                </a:cubicBezTo>
                <a:cubicBezTo>
                  <a:pt x="10538088" y="213726"/>
                  <a:pt x="10512018" y="216465"/>
                  <a:pt x="10489910" y="206416"/>
                </a:cubicBezTo>
                <a:cubicBezTo>
                  <a:pt x="10458645" y="192205"/>
                  <a:pt x="10432760" y="168316"/>
                  <a:pt x="10404185" y="149266"/>
                </a:cubicBezTo>
                <a:cubicBezTo>
                  <a:pt x="10382846" y="135040"/>
                  <a:pt x="10356560" y="130216"/>
                  <a:pt x="10332748" y="120691"/>
                </a:cubicBezTo>
                <a:cubicBezTo>
                  <a:pt x="10266073" y="130216"/>
                  <a:pt x="10198471" y="134655"/>
                  <a:pt x="10132723" y="149266"/>
                </a:cubicBezTo>
                <a:cubicBezTo>
                  <a:pt x="10111932" y="153886"/>
                  <a:pt x="10095515" y="170363"/>
                  <a:pt x="10075573" y="177841"/>
                </a:cubicBezTo>
                <a:cubicBezTo>
                  <a:pt x="10057187" y="184736"/>
                  <a:pt x="10037473" y="187366"/>
                  <a:pt x="10018423" y="192129"/>
                </a:cubicBezTo>
                <a:cubicBezTo>
                  <a:pt x="9886686" y="279952"/>
                  <a:pt x="10089508" y="152597"/>
                  <a:pt x="9904123" y="234991"/>
                </a:cubicBezTo>
                <a:cubicBezTo>
                  <a:pt x="9882363" y="244662"/>
                  <a:pt x="9867648" y="266040"/>
                  <a:pt x="9846973" y="277854"/>
                </a:cubicBezTo>
                <a:cubicBezTo>
                  <a:pt x="9829849" y="287639"/>
                  <a:pt x="9760872" y="302454"/>
                  <a:pt x="9746960" y="306429"/>
                </a:cubicBezTo>
                <a:cubicBezTo>
                  <a:pt x="9732479" y="310566"/>
                  <a:pt x="9718800" y="317449"/>
                  <a:pt x="9704098" y="320716"/>
                </a:cubicBezTo>
                <a:cubicBezTo>
                  <a:pt x="9553224" y="354244"/>
                  <a:pt x="9672002" y="317128"/>
                  <a:pt x="9575510" y="349291"/>
                </a:cubicBezTo>
                <a:cubicBezTo>
                  <a:pt x="9423110" y="344529"/>
                  <a:pt x="9270550" y="343462"/>
                  <a:pt x="9118310" y="335004"/>
                </a:cubicBezTo>
                <a:cubicBezTo>
                  <a:pt x="9069493" y="332292"/>
                  <a:pt x="9036012" y="304765"/>
                  <a:pt x="8989723" y="292141"/>
                </a:cubicBezTo>
                <a:cubicBezTo>
                  <a:pt x="8945638" y="280118"/>
                  <a:pt x="8807472" y="267129"/>
                  <a:pt x="8775410" y="263566"/>
                </a:cubicBezTo>
                <a:cubicBezTo>
                  <a:pt x="8627773" y="268329"/>
                  <a:pt x="8479972" y="269427"/>
                  <a:pt x="8332498" y="277854"/>
                </a:cubicBezTo>
                <a:cubicBezTo>
                  <a:pt x="8186237" y="286212"/>
                  <a:pt x="8355045" y="290076"/>
                  <a:pt x="8232485" y="320716"/>
                </a:cubicBezTo>
                <a:cubicBezTo>
                  <a:pt x="8190647" y="331176"/>
                  <a:pt x="8146691" y="329655"/>
                  <a:pt x="8103898" y="335004"/>
                </a:cubicBezTo>
                <a:cubicBezTo>
                  <a:pt x="8070482" y="339181"/>
                  <a:pt x="8037223" y="344529"/>
                  <a:pt x="8003885" y="349291"/>
                </a:cubicBezTo>
                <a:cubicBezTo>
                  <a:pt x="7851485" y="344529"/>
                  <a:pt x="7698925" y="343462"/>
                  <a:pt x="7546685" y="335004"/>
                </a:cubicBezTo>
                <a:cubicBezTo>
                  <a:pt x="7527079" y="333915"/>
                  <a:pt x="7508416" y="326111"/>
                  <a:pt x="7489535" y="320716"/>
                </a:cubicBezTo>
                <a:cubicBezTo>
                  <a:pt x="7422519" y="301569"/>
                  <a:pt x="7465727" y="310513"/>
                  <a:pt x="7389523" y="277854"/>
                </a:cubicBezTo>
                <a:cubicBezTo>
                  <a:pt x="7375680" y="271921"/>
                  <a:pt x="7360131" y="270301"/>
                  <a:pt x="7346660" y="263566"/>
                </a:cubicBezTo>
                <a:cubicBezTo>
                  <a:pt x="7331302" y="255887"/>
                  <a:pt x="7319876" y="241020"/>
                  <a:pt x="7303798" y="234991"/>
                </a:cubicBezTo>
                <a:cubicBezTo>
                  <a:pt x="7281060" y="226464"/>
                  <a:pt x="7255789" y="227094"/>
                  <a:pt x="7232360" y="220704"/>
                </a:cubicBezTo>
                <a:cubicBezTo>
                  <a:pt x="7047384" y="170257"/>
                  <a:pt x="7262036" y="201746"/>
                  <a:pt x="6975185" y="177841"/>
                </a:cubicBezTo>
                <a:cubicBezTo>
                  <a:pt x="6864578" y="140973"/>
                  <a:pt x="6923598" y="154696"/>
                  <a:pt x="6703723" y="177841"/>
                </a:cubicBezTo>
                <a:cubicBezTo>
                  <a:pt x="6688745" y="179418"/>
                  <a:pt x="6674025" y="184815"/>
                  <a:pt x="6660860" y="192129"/>
                </a:cubicBezTo>
                <a:cubicBezTo>
                  <a:pt x="6630839" y="208807"/>
                  <a:pt x="6608453" y="240950"/>
                  <a:pt x="6575135" y="249279"/>
                </a:cubicBezTo>
                <a:cubicBezTo>
                  <a:pt x="6503374" y="267219"/>
                  <a:pt x="6536613" y="257356"/>
                  <a:pt x="6475123" y="277854"/>
                </a:cubicBezTo>
                <a:lnTo>
                  <a:pt x="5832185" y="263566"/>
                </a:lnTo>
                <a:cubicBezTo>
                  <a:pt x="5579218" y="255661"/>
                  <a:pt x="5634941" y="261649"/>
                  <a:pt x="5474998" y="234991"/>
                </a:cubicBezTo>
                <a:cubicBezTo>
                  <a:pt x="5351173" y="239754"/>
                  <a:pt x="5227165" y="241036"/>
                  <a:pt x="5103523" y="249279"/>
                </a:cubicBezTo>
                <a:cubicBezTo>
                  <a:pt x="5083930" y="250585"/>
                  <a:pt x="5065181" y="257924"/>
                  <a:pt x="5046373" y="263566"/>
                </a:cubicBezTo>
                <a:cubicBezTo>
                  <a:pt x="5017523" y="272221"/>
                  <a:pt x="4960648" y="292141"/>
                  <a:pt x="4960648" y="292141"/>
                </a:cubicBezTo>
                <a:cubicBezTo>
                  <a:pt x="4789198" y="287379"/>
                  <a:pt x="4617529" y="287733"/>
                  <a:pt x="4446298" y="277854"/>
                </a:cubicBezTo>
                <a:cubicBezTo>
                  <a:pt x="4369632" y="273431"/>
                  <a:pt x="4217698" y="249279"/>
                  <a:pt x="4217698" y="249279"/>
                </a:cubicBezTo>
                <a:cubicBezTo>
                  <a:pt x="4179598" y="234991"/>
                  <a:pt x="4142715" y="216900"/>
                  <a:pt x="4103398" y="206416"/>
                </a:cubicBezTo>
                <a:cubicBezTo>
                  <a:pt x="4070859" y="197739"/>
                  <a:pt x="4036518" y="198153"/>
                  <a:pt x="4003385" y="192129"/>
                </a:cubicBezTo>
                <a:cubicBezTo>
                  <a:pt x="3984065" y="188616"/>
                  <a:pt x="3965643" y="180827"/>
                  <a:pt x="3946235" y="177841"/>
                </a:cubicBezTo>
                <a:cubicBezTo>
                  <a:pt x="3903610" y="171283"/>
                  <a:pt x="3860510" y="168316"/>
                  <a:pt x="3817648" y="163554"/>
                </a:cubicBezTo>
                <a:cubicBezTo>
                  <a:pt x="3803360" y="154029"/>
                  <a:pt x="3790568" y="141743"/>
                  <a:pt x="3774785" y="134979"/>
                </a:cubicBezTo>
                <a:cubicBezTo>
                  <a:pt x="3756736" y="127244"/>
                  <a:pt x="3733973" y="131583"/>
                  <a:pt x="3717635" y="120691"/>
                </a:cubicBezTo>
                <a:cubicBezTo>
                  <a:pt x="3703348" y="111166"/>
                  <a:pt x="3700235" y="90866"/>
                  <a:pt x="3689060" y="77829"/>
                </a:cubicBezTo>
                <a:cubicBezTo>
                  <a:pt x="3671527" y="57374"/>
                  <a:pt x="3650960" y="39729"/>
                  <a:pt x="3631910" y="20679"/>
                </a:cubicBezTo>
                <a:cubicBezTo>
                  <a:pt x="3513045" y="60300"/>
                  <a:pt x="3702468" y="0"/>
                  <a:pt x="3489035" y="49254"/>
                </a:cubicBezTo>
                <a:cubicBezTo>
                  <a:pt x="3459686" y="56027"/>
                  <a:pt x="3431885" y="68304"/>
                  <a:pt x="3403310" y="77829"/>
                </a:cubicBezTo>
                <a:cubicBezTo>
                  <a:pt x="3389023" y="82591"/>
                  <a:pt x="3375357" y="89986"/>
                  <a:pt x="3360448" y="92116"/>
                </a:cubicBezTo>
                <a:lnTo>
                  <a:pt x="3260435" y="106404"/>
                </a:lnTo>
                <a:cubicBezTo>
                  <a:pt x="3101322" y="185961"/>
                  <a:pt x="3301760" y="90907"/>
                  <a:pt x="3146135" y="149266"/>
                </a:cubicBezTo>
                <a:cubicBezTo>
                  <a:pt x="3126193" y="156744"/>
                  <a:pt x="3109191" y="171106"/>
                  <a:pt x="3088985" y="177841"/>
                </a:cubicBezTo>
                <a:cubicBezTo>
                  <a:pt x="3051728" y="190260"/>
                  <a:pt x="2974685" y="206416"/>
                  <a:pt x="2974685" y="206416"/>
                </a:cubicBezTo>
                <a:cubicBezTo>
                  <a:pt x="2960398" y="215941"/>
                  <a:pt x="2947181" y="227312"/>
                  <a:pt x="2931823" y="234991"/>
                </a:cubicBezTo>
                <a:cubicBezTo>
                  <a:pt x="2911323" y="245241"/>
                  <a:pt x="2850125" y="258987"/>
                  <a:pt x="2831810" y="263566"/>
                </a:cubicBezTo>
                <a:cubicBezTo>
                  <a:pt x="2812760" y="273091"/>
                  <a:pt x="2794236" y="283751"/>
                  <a:pt x="2774660" y="292141"/>
                </a:cubicBezTo>
                <a:cubicBezTo>
                  <a:pt x="2760817" y="298074"/>
                  <a:pt x="2746223" y="302101"/>
                  <a:pt x="2731798" y="306429"/>
                </a:cubicBezTo>
                <a:cubicBezTo>
                  <a:pt x="2626063" y="338150"/>
                  <a:pt x="2653437" y="330674"/>
                  <a:pt x="2560348" y="349291"/>
                </a:cubicBezTo>
                <a:cubicBezTo>
                  <a:pt x="2536535" y="363579"/>
                  <a:pt x="2514694" y="381840"/>
                  <a:pt x="2488910" y="392154"/>
                </a:cubicBezTo>
                <a:cubicBezTo>
                  <a:pt x="2466363" y="401173"/>
                  <a:pt x="2441179" y="401173"/>
                  <a:pt x="2417473" y="406441"/>
                </a:cubicBezTo>
                <a:cubicBezTo>
                  <a:pt x="2398304" y="410701"/>
                  <a:pt x="2379373" y="415966"/>
                  <a:pt x="2360323" y="420729"/>
                </a:cubicBezTo>
                <a:cubicBezTo>
                  <a:pt x="2236498" y="415966"/>
                  <a:pt x="2112507" y="414419"/>
                  <a:pt x="1988848" y="406441"/>
                </a:cubicBezTo>
                <a:cubicBezTo>
                  <a:pt x="1964614" y="404878"/>
                  <a:pt x="1940969" y="398044"/>
                  <a:pt x="1917410" y="392154"/>
                </a:cubicBezTo>
                <a:cubicBezTo>
                  <a:pt x="1865383" y="379147"/>
                  <a:pt x="1783442" y="353829"/>
                  <a:pt x="1731673" y="335004"/>
                </a:cubicBezTo>
                <a:cubicBezTo>
                  <a:pt x="1707570" y="326239"/>
                  <a:pt x="1685624" y="310056"/>
                  <a:pt x="1660235" y="306429"/>
                </a:cubicBezTo>
                <a:cubicBezTo>
                  <a:pt x="1584654" y="295632"/>
                  <a:pt x="1507835" y="296904"/>
                  <a:pt x="1431635" y="292141"/>
                </a:cubicBezTo>
                <a:cubicBezTo>
                  <a:pt x="1293523" y="296904"/>
                  <a:pt x="1155239" y="298069"/>
                  <a:pt x="1017298" y="306429"/>
                </a:cubicBezTo>
                <a:cubicBezTo>
                  <a:pt x="997698" y="307617"/>
                  <a:pt x="979029" y="315322"/>
                  <a:pt x="960148" y="320716"/>
                </a:cubicBezTo>
                <a:cubicBezTo>
                  <a:pt x="945667" y="324853"/>
                  <a:pt x="932334" y="334425"/>
                  <a:pt x="917285" y="335004"/>
                </a:cubicBezTo>
                <a:cubicBezTo>
                  <a:pt x="684047" y="343975"/>
                  <a:pt x="450560" y="344529"/>
                  <a:pt x="217198" y="349291"/>
                </a:cubicBezTo>
                <a:cubicBezTo>
                  <a:pt x="207673" y="363579"/>
                  <a:pt x="196302" y="376795"/>
                  <a:pt x="188623" y="392154"/>
                </a:cubicBezTo>
                <a:cubicBezTo>
                  <a:pt x="169324" y="430752"/>
                  <a:pt x="168828" y="481228"/>
                  <a:pt x="160047" y="520741"/>
                </a:cubicBezTo>
                <a:cubicBezTo>
                  <a:pt x="156780" y="535443"/>
                  <a:pt x="150522" y="549316"/>
                  <a:pt x="145760" y="563604"/>
                </a:cubicBezTo>
                <a:cubicBezTo>
                  <a:pt x="140997" y="649329"/>
                  <a:pt x="138602" y="735218"/>
                  <a:pt x="131472" y="820779"/>
                </a:cubicBezTo>
                <a:cubicBezTo>
                  <a:pt x="129066" y="849648"/>
                  <a:pt x="121590" y="877872"/>
                  <a:pt x="117185" y="906504"/>
                </a:cubicBezTo>
                <a:cubicBezTo>
                  <a:pt x="112064" y="939788"/>
                  <a:pt x="107253" y="973123"/>
                  <a:pt x="102897" y="1006516"/>
                </a:cubicBezTo>
                <a:cubicBezTo>
                  <a:pt x="92965" y="1082664"/>
                  <a:pt x="89382" y="1159814"/>
                  <a:pt x="74322" y="1235116"/>
                </a:cubicBezTo>
                <a:cubicBezTo>
                  <a:pt x="35651" y="1428478"/>
                  <a:pt x="91000" y="1140994"/>
                  <a:pt x="45747" y="1435141"/>
                </a:cubicBezTo>
                <a:cubicBezTo>
                  <a:pt x="42761" y="1454549"/>
                  <a:pt x="37102" y="1473483"/>
                  <a:pt x="31460" y="1492291"/>
                </a:cubicBezTo>
                <a:cubicBezTo>
                  <a:pt x="22805" y="1521141"/>
                  <a:pt x="2885" y="1578016"/>
                  <a:pt x="2885" y="1578016"/>
                </a:cubicBezTo>
                <a:cubicBezTo>
                  <a:pt x="7647" y="1601829"/>
                  <a:pt x="0" y="1632282"/>
                  <a:pt x="17172" y="1649454"/>
                </a:cubicBezTo>
                <a:cubicBezTo>
                  <a:pt x="34344" y="1666626"/>
                  <a:pt x="64656" y="1659749"/>
                  <a:pt x="88610" y="1663741"/>
                </a:cubicBezTo>
                <a:cubicBezTo>
                  <a:pt x="121828" y="1669277"/>
                  <a:pt x="155012" y="1675928"/>
                  <a:pt x="188623" y="1678029"/>
                </a:cubicBezTo>
                <a:cubicBezTo>
                  <a:pt x="307548" y="1685462"/>
                  <a:pt x="426748" y="1687554"/>
                  <a:pt x="545810" y="1692316"/>
                </a:cubicBezTo>
                <a:cubicBezTo>
                  <a:pt x="1102441" y="1771837"/>
                  <a:pt x="755347" y="1727741"/>
                  <a:pt x="2060285" y="1678029"/>
                </a:cubicBezTo>
                <a:cubicBezTo>
                  <a:pt x="2090384" y="1676882"/>
                  <a:pt x="2117746" y="1659867"/>
                  <a:pt x="2146010" y="1649454"/>
                </a:cubicBezTo>
                <a:cubicBezTo>
                  <a:pt x="2208254" y="1626522"/>
                  <a:pt x="2266550" y="1590240"/>
                  <a:pt x="2331748" y="1578016"/>
                </a:cubicBezTo>
                <a:cubicBezTo>
                  <a:pt x="2602735" y="1527206"/>
                  <a:pt x="2483294" y="1543716"/>
                  <a:pt x="2688935" y="1520866"/>
                </a:cubicBezTo>
                <a:cubicBezTo>
                  <a:pt x="2803235" y="1525629"/>
                  <a:pt x="2917748" y="1526703"/>
                  <a:pt x="3031835" y="1535154"/>
                </a:cubicBezTo>
                <a:cubicBezTo>
                  <a:pt x="3046854" y="1536267"/>
                  <a:pt x="3059880" y="1546747"/>
                  <a:pt x="3074698" y="1549441"/>
                </a:cubicBezTo>
                <a:cubicBezTo>
                  <a:pt x="3112475" y="1556310"/>
                  <a:pt x="3150734" y="1560540"/>
                  <a:pt x="3188998" y="1563729"/>
                </a:cubicBezTo>
                <a:cubicBezTo>
                  <a:pt x="3265083" y="1570069"/>
                  <a:pt x="3341398" y="1573254"/>
                  <a:pt x="3417598" y="1578016"/>
                </a:cubicBezTo>
                <a:cubicBezTo>
                  <a:pt x="3553975" y="1632567"/>
                  <a:pt x="3467731" y="1606599"/>
                  <a:pt x="3703348" y="1620879"/>
                </a:cubicBezTo>
                <a:cubicBezTo>
                  <a:pt x="4201816" y="1651089"/>
                  <a:pt x="4098624" y="1637324"/>
                  <a:pt x="4874923" y="1649454"/>
                </a:cubicBezTo>
                <a:cubicBezTo>
                  <a:pt x="4945072" y="1672837"/>
                  <a:pt x="4941837" y="1675084"/>
                  <a:pt x="5046373" y="1678029"/>
                </a:cubicBezTo>
                <a:cubicBezTo>
                  <a:pt x="5341569" y="1686344"/>
                  <a:pt x="5636923" y="1687554"/>
                  <a:pt x="5932198" y="1692316"/>
                </a:cubicBezTo>
                <a:cubicBezTo>
                  <a:pt x="5975060" y="1697079"/>
                  <a:pt x="6018496" y="1698146"/>
                  <a:pt x="6060785" y="1706604"/>
                </a:cubicBezTo>
                <a:cubicBezTo>
                  <a:pt x="6090321" y="1712511"/>
                  <a:pt x="6146510" y="1735179"/>
                  <a:pt x="6146510" y="1735179"/>
                </a:cubicBezTo>
                <a:cubicBezTo>
                  <a:pt x="6198117" y="1731493"/>
                  <a:pt x="6372057" y="1723794"/>
                  <a:pt x="6446548" y="1706604"/>
                </a:cubicBezTo>
                <a:cubicBezTo>
                  <a:pt x="6475897" y="1699831"/>
                  <a:pt x="6503052" y="1685334"/>
                  <a:pt x="6532273" y="1678029"/>
                </a:cubicBezTo>
                <a:cubicBezTo>
                  <a:pt x="6560377" y="1671003"/>
                  <a:pt x="6589591" y="1669422"/>
                  <a:pt x="6617998" y="1663741"/>
                </a:cubicBezTo>
                <a:cubicBezTo>
                  <a:pt x="6637253" y="1659890"/>
                  <a:pt x="6655632" y="1651622"/>
                  <a:pt x="6675148" y="1649454"/>
                </a:cubicBezTo>
                <a:cubicBezTo>
                  <a:pt x="6741584" y="1642072"/>
                  <a:pt x="6808498" y="1639929"/>
                  <a:pt x="6875173" y="1635166"/>
                </a:cubicBezTo>
                <a:lnTo>
                  <a:pt x="7460960" y="1649454"/>
                </a:lnTo>
                <a:cubicBezTo>
                  <a:pt x="7523013" y="1651752"/>
                  <a:pt x="7584673" y="1660787"/>
                  <a:pt x="7646698" y="1663741"/>
                </a:cubicBezTo>
                <a:cubicBezTo>
                  <a:pt x="7784736" y="1670314"/>
                  <a:pt x="7922923" y="1673266"/>
                  <a:pt x="8061035" y="1678029"/>
                </a:cubicBezTo>
                <a:cubicBezTo>
                  <a:pt x="8295432" y="1711513"/>
                  <a:pt x="8227882" y="1708702"/>
                  <a:pt x="8632535" y="1663741"/>
                </a:cubicBezTo>
                <a:cubicBezTo>
                  <a:pt x="8733723" y="1652498"/>
                  <a:pt x="8833802" y="1631283"/>
                  <a:pt x="8932573" y="1606591"/>
                </a:cubicBezTo>
                <a:cubicBezTo>
                  <a:pt x="8989723" y="1592304"/>
                  <a:pt x="9047190" y="1579229"/>
                  <a:pt x="9104023" y="1563729"/>
                </a:cubicBezTo>
                <a:cubicBezTo>
                  <a:pt x="9151993" y="1550646"/>
                  <a:pt x="9198054" y="1530170"/>
                  <a:pt x="9246898" y="1520866"/>
                </a:cubicBezTo>
                <a:cubicBezTo>
                  <a:pt x="9298572" y="1511023"/>
                  <a:pt x="9351673" y="1511341"/>
                  <a:pt x="9404060" y="1506579"/>
                </a:cubicBezTo>
                <a:lnTo>
                  <a:pt x="9832685" y="1535154"/>
                </a:lnTo>
                <a:cubicBezTo>
                  <a:pt x="9870962" y="1538176"/>
                  <a:pt x="9909208" y="1542572"/>
                  <a:pt x="9946985" y="1549441"/>
                </a:cubicBezTo>
                <a:cubicBezTo>
                  <a:pt x="10032146" y="1564925"/>
                  <a:pt x="9944376" y="1566614"/>
                  <a:pt x="10046998" y="1578016"/>
                </a:cubicBezTo>
                <a:cubicBezTo>
                  <a:pt x="10167784" y="1591437"/>
                  <a:pt x="10429033" y="1599898"/>
                  <a:pt x="10532773" y="1606591"/>
                </a:cubicBezTo>
                <a:cubicBezTo>
                  <a:pt x="10600821" y="1610981"/>
                  <a:pt x="10799751" y="1628910"/>
                  <a:pt x="10861385" y="1649454"/>
                </a:cubicBezTo>
                <a:cubicBezTo>
                  <a:pt x="10875673" y="1654216"/>
                  <a:pt x="10889718" y="1659778"/>
                  <a:pt x="10904248" y="1663741"/>
                </a:cubicBezTo>
                <a:cubicBezTo>
                  <a:pt x="10942137" y="1674074"/>
                  <a:pt x="11018548" y="1692316"/>
                  <a:pt x="11018548" y="1692316"/>
                </a:cubicBezTo>
                <a:cubicBezTo>
                  <a:pt x="11344854" y="1855469"/>
                  <a:pt x="11104472" y="1746258"/>
                  <a:pt x="11990098" y="1706604"/>
                </a:cubicBezTo>
                <a:cubicBezTo>
                  <a:pt x="12007252" y="1705836"/>
                  <a:pt x="12016882" y="1684058"/>
                  <a:pt x="12032960" y="1678029"/>
                </a:cubicBezTo>
                <a:cubicBezTo>
                  <a:pt x="12055698" y="1669502"/>
                  <a:pt x="12080692" y="1669009"/>
                  <a:pt x="12104398" y="1663741"/>
                </a:cubicBezTo>
                <a:cubicBezTo>
                  <a:pt x="12123567" y="1659481"/>
                  <a:pt x="12142179" y="1652682"/>
                  <a:pt x="12161548" y="1649454"/>
                </a:cubicBezTo>
                <a:cubicBezTo>
                  <a:pt x="12199422" y="1643142"/>
                  <a:pt x="12237837" y="1640596"/>
                  <a:pt x="12275848" y="1635166"/>
                </a:cubicBezTo>
                <a:cubicBezTo>
                  <a:pt x="12304526" y="1631069"/>
                  <a:pt x="12332998" y="1625641"/>
                  <a:pt x="12361573" y="1620879"/>
                </a:cubicBezTo>
                <a:cubicBezTo>
                  <a:pt x="12375860" y="1616116"/>
                  <a:pt x="12389824" y="1610244"/>
                  <a:pt x="12404435" y="1606591"/>
                </a:cubicBezTo>
                <a:cubicBezTo>
                  <a:pt x="12427994" y="1600701"/>
                  <a:pt x="12455667" y="1605774"/>
                  <a:pt x="12475873" y="1592304"/>
                </a:cubicBezTo>
                <a:cubicBezTo>
                  <a:pt x="12488404" y="1583950"/>
                  <a:pt x="12483425" y="1562912"/>
                  <a:pt x="12490160" y="1549441"/>
                </a:cubicBezTo>
                <a:cubicBezTo>
                  <a:pt x="12497839" y="1534082"/>
                  <a:pt x="12509210" y="1520866"/>
                  <a:pt x="12518735" y="1506579"/>
                </a:cubicBezTo>
                <a:cubicBezTo>
                  <a:pt x="12555607" y="1322224"/>
                  <a:pt x="12513788" y="1549184"/>
                  <a:pt x="12547310" y="1163679"/>
                </a:cubicBezTo>
                <a:cubicBezTo>
                  <a:pt x="12549011" y="1144116"/>
                  <a:pt x="12557338" y="1125698"/>
                  <a:pt x="12561598" y="1106529"/>
                </a:cubicBezTo>
                <a:cubicBezTo>
                  <a:pt x="12566866" y="1082823"/>
                  <a:pt x="12571123" y="1058904"/>
                  <a:pt x="12575885" y="1035091"/>
                </a:cubicBezTo>
                <a:cubicBezTo>
                  <a:pt x="12580648" y="935079"/>
                  <a:pt x="12590173" y="835180"/>
                  <a:pt x="12590173" y="735054"/>
                </a:cubicBezTo>
                <a:cubicBezTo>
                  <a:pt x="12590173" y="592100"/>
                  <a:pt x="12588828" y="448796"/>
                  <a:pt x="12575885" y="306429"/>
                </a:cubicBezTo>
                <a:cubicBezTo>
                  <a:pt x="12574330" y="289328"/>
                  <a:pt x="12561871" y="272667"/>
                  <a:pt x="12547310" y="263566"/>
                </a:cubicBezTo>
                <a:cubicBezTo>
                  <a:pt x="12499181" y="233485"/>
                  <a:pt x="12513972" y="223085"/>
                  <a:pt x="12461585" y="22070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2057400" y="4475902"/>
            <a:ext cx="1181734" cy="600164"/>
          </a:xfrm>
          <a:prstGeom prst="rect">
            <a:avLst/>
          </a:prstGeom>
          <a:noFill/>
        </p:spPr>
        <p:txBody>
          <a:bodyPr wrap="none" rtlCol="0">
            <a:spAutoFit/>
          </a:bodyPr>
          <a:lstStyle/>
          <a:p>
            <a:r>
              <a:rPr lang="en-US" sz="3300"/>
              <a:t>Blood</a:t>
            </a:r>
          </a:p>
        </p:txBody>
      </p:sp>
      <p:sp>
        <p:nvSpPr>
          <p:cNvPr id="7" name="TextBox 6"/>
          <p:cNvSpPr txBox="1"/>
          <p:nvPr/>
        </p:nvSpPr>
        <p:spPr>
          <a:xfrm>
            <a:off x="5562601" y="4483097"/>
            <a:ext cx="1162691" cy="600164"/>
          </a:xfrm>
          <a:prstGeom prst="rect">
            <a:avLst/>
          </a:prstGeom>
          <a:noFill/>
        </p:spPr>
        <p:txBody>
          <a:bodyPr wrap="none" rtlCol="0">
            <a:spAutoFit/>
          </a:bodyPr>
          <a:lstStyle/>
          <a:p>
            <a:r>
              <a:rPr lang="en-US" sz="3300"/>
              <a:t>Saliva</a:t>
            </a:r>
          </a:p>
        </p:txBody>
      </p:sp>
      <p:sp>
        <p:nvSpPr>
          <p:cNvPr id="9" name="Down Arrow 8"/>
          <p:cNvSpPr/>
          <p:nvPr/>
        </p:nvSpPr>
        <p:spPr>
          <a:xfrm flipV="1">
            <a:off x="3145752" y="2638458"/>
            <a:ext cx="892848" cy="22576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own Arrow 9"/>
          <p:cNvSpPr/>
          <p:nvPr/>
        </p:nvSpPr>
        <p:spPr>
          <a:xfrm>
            <a:off x="4593552" y="2704384"/>
            <a:ext cx="892848" cy="2257635"/>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4" name="Group 53"/>
          <p:cNvGrpSpPr/>
          <p:nvPr/>
        </p:nvGrpSpPr>
        <p:grpSpPr>
          <a:xfrm>
            <a:off x="4876801" y="2848731"/>
            <a:ext cx="360139" cy="1870225"/>
            <a:chOff x="4992841" y="3824287"/>
            <a:chExt cx="298297" cy="1549078"/>
          </a:xfrm>
        </p:grpSpPr>
        <p:grpSp>
          <p:nvGrpSpPr>
            <p:cNvPr id="12" name="Group 11"/>
            <p:cNvGrpSpPr/>
            <p:nvPr/>
          </p:nvGrpSpPr>
          <p:grpSpPr>
            <a:xfrm>
              <a:off x="4997602" y="3824287"/>
              <a:ext cx="293536" cy="223342"/>
              <a:chOff x="1440873" y="2881745"/>
              <a:chExt cx="637312" cy="484910"/>
            </a:xfrm>
          </p:grpSpPr>
          <p:sp>
            <p:nvSpPr>
              <p:cNvPr id="13" name="Oval 12"/>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rot="3450695">
              <a:off x="4969028" y="4095750"/>
              <a:ext cx="293536" cy="223342"/>
              <a:chOff x="1440873" y="2881745"/>
              <a:chExt cx="637312" cy="484910"/>
            </a:xfrm>
          </p:grpSpPr>
          <p:sp>
            <p:nvSpPr>
              <p:cNvPr id="20" name="Oval 19"/>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 name="Group 25"/>
            <p:cNvGrpSpPr/>
            <p:nvPr/>
          </p:nvGrpSpPr>
          <p:grpSpPr>
            <a:xfrm rot="15862281">
              <a:off x="4964265" y="4424362"/>
              <a:ext cx="293536" cy="223342"/>
              <a:chOff x="1440873" y="2881745"/>
              <a:chExt cx="637312" cy="484910"/>
            </a:xfrm>
          </p:grpSpPr>
          <p:sp>
            <p:nvSpPr>
              <p:cNvPr id="27" name="Oval 26"/>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3" name="Group 32"/>
            <p:cNvGrpSpPr/>
            <p:nvPr/>
          </p:nvGrpSpPr>
          <p:grpSpPr>
            <a:xfrm rot="12314968">
              <a:off x="4992841" y="4752976"/>
              <a:ext cx="293536" cy="223342"/>
              <a:chOff x="1440873" y="2881745"/>
              <a:chExt cx="637312" cy="484910"/>
            </a:xfrm>
          </p:grpSpPr>
          <p:sp>
            <p:nvSpPr>
              <p:cNvPr id="34" name="Oval 33"/>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rot="16200000">
              <a:off x="4973791" y="5114926"/>
              <a:ext cx="293536" cy="223342"/>
              <a:chOff x="1440873" y="2881745"/>
              <a:chExt cx="637312" cy="484910"/>
            </a:xfrm>
          </p:grpSpPr>
          <p:sp>
            <p:nvSpPr>
              <p:cNvPr id="41" name="Oval 40"/>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7" name="Group 46"/>
          <p:cNvGrpSpPr/>
          <p:nvPr/>
        </p:nvGrpSpPr>
        <p:grpSpPr>
          <a:xfrm rot="14737205">
            <a:off x="4055780" y="5691993"/>
            <a:ext cx="324715" cy="247065"/>
            <a:chOff x="1440873" y="2881745"/>
            <a:chExt cx="637312" cy="484910"/>
          </a:xfrm>
        </p:grpSpPr>
        <p:sp>
          <p:nvSpPr>
            <p:cNvPr id="48" name="Oval 47"/>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5" name="Group 54"/>
          <p:cNvGrpSpPr/>
          <p:nvPr/>
        </p:nvGrpSpPr>
        <p:grpSpPr>
          <a:xfrm rot="21359853">
            <a:off x="4379593" y="5648031"/>
            <a:ext cx="426980" cy="372199"/>
            <a:chOff x="1440873" y="2881745"/>
            <a:chExt cx="637312" cy="484910"/>
          </a:xfrm>
        </p:grpSpPr>
        <p:sp>
          <p:nvSpPr>
            <p:cNvPr id="56" name="Oval 55"/>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2" name="Group 61"/>
          <p:cNvGrpSpPr/>
          <p:nvPr/>
        </p:nvGrpSpPr>
        <p:grpSpPr>
          <a:xfrm rot="3013528">
            <a:off x="3693801" y="5689717"/>
            <a:ext cx="381286" cy="332367"/>
            <a:chOff x="1440873" y="2881745"/>
            <a:chExt cx="637312" cy="484910"/>
          </a:xfrm>
        </p:grpSpPr>
        <p:sp>
          <p:nvSpPr>
            <p:cNvPr id="63" name="Oval 62"/>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TextBox 10"/>
          <p:cNvSpPr txBox="1"/>
          <p:nvPr/>
        </p:nvSpPr>
        <p:spPr>
          <a:xfrm>
            <a:off x="6666407" y="4483097"/>
            <a:ext cx="2291589" cy="600164"/>
          </a:xfrm>
          <a:prstGeom prst="rect">
            <a:avLst/>
          </a:prstGeom>
          <a:noFill/>
        </p:spPr>
        <p:txBody>
          <a:bodyPr wrap="none" rtlCol="0">
            <a:spAutoFit/>
          </a:bodyPr>
          <a:lstStyle/>
          <a:p>
            <a:r>
              <a:rPr lang="en-US" sz="3300"/>
              <a:t>+ pathogens</a:t>
            </a:r>
          </a:p>
        </p:txBody>
      </p:sp>
      <p:sp>
        <p:nvSpPr>
          <p:cNvPr id="8" name="TextBox 7"/>
          <p:cNvSpPr txBox="1"/>
          <p:nvPr/>
        </p:nvSpPr>
        <p:spPr>
          <a:xfrm>
            <a:off x="6304935" y="1198108"/>
            <a:ext cx="4097594" cy="2677656"/>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C00000"/>
                </a:solidFill>
              </a:rPr>
              <a:t>West Nile virus</a:t>
            </a:r>
          </a:p>
          <a:p>
            <a:pPr marL="285750" indent="-285750">
              <a:buFont typeface="Arial" panose="020B0604020202020204" pitchFamily="34" charset="0"/>
              <a:buChar char="•"/>
            </a:pPr>
            <a:r>
              <a:rPr lang="en-US" sz="2400">
                <a:solidFill>
                  <a:srgbClr val="C00000"/>
                </a:solidFill>
              </a:rPr>
              <a:t>Dog heartworm</a:t>
            </a:r>
          </a:p>
          <a:p>
            <a:pPr marL="285750" indent="-285750">
              <a:buFont typeface="Arial" panose="020B0604020202020204" pitchFamily="34" charset="0"/>
              <a:buChar char="•"/>
            </a:pPr>
            <a:r>
              <a:rPr lang="en-US" sz="2400">
                <a:solidFill>
                  <a:srgbClr val="C00000"/>
                </a:solidFill>
              </a:rPr>
              <a:t>Malaria</a:t>
            </a:r>
          </a:p>
          <a:p>
            <a:pPr marL="285750" indent="-285750">
              <a:buFont typeface="Arial" panose="020B0604020202020204" pitchFamily="34" charset="0"/>
              <a:buChar char="•"/>
            </a:pPr>
            <a:r>
              <a:rPr lang="en-US" sz="2400">
                <a:solidFill>
                  <a:srgbClr val="C00000"/>
                </a:solidFill>
              </a:rPr>
              <a:t>Zika virus</a:t>
            </a:r>
          </a:p>
          <a:p>
            <a:pPr marL="285750" indent="-285750">
              <a:buFont typeface="Arial" panose="020B0604020202020204" pitchFamily="34" charset="0"/>
              <a:buChar char="•"/>
            </a:pPr>
            <a:r>
              <a:rPr lang="en-US" sz="2400">
                <a:solidFill>
                  <a:srgbClr val="C00000"/>
                </a:solidFill>
              </a:rPr>
              <a:t>Yellow fever</a:t>
            </a:r>
          </a:p>
          <a:p>
            <a:pPr marL="285750" indent="-285750">
              <a:buFont typeface="Arial" panose="020B0604020202020204" pitchFamily="34" charset="0"/>
              <a:buChar char="•"/>
            </a:pPr>
            <a:r>
              <a:rPr lang="en-US" sz="2400">
                <a:solidFill>
                  <a:srgbClr val="C00000"/>
                </a:solidFill>
              </a:rPr>
              <a:t>Dengue fever</a:t>
            </a:r>
          </a:p>
          <a:p>
            <a:pPr marL="285750" indent="-285750">
              <a:buFont typeface="Arial" panose="020B0604020202020204" pitchFamily="34" charset="0"/>
              <a:buChar char="•"/>
            </a:pPr>
            <a:r>
              <a:rPr lang="en-US" sz="2400">
                <a:solidFill>
                  <a:srgbClr val="C00000"/>
                </a:solidFill>
              </a:rPr>
              <a:t>Chikungunya virus</a:t>
            </a:r>
          </a:p>
        </p:txBody>
      </p:sp>
      <p:sp>
        <p:nvSpPr>
          <p:cNvPr id="70" name="TextBox 69"/>
          <p:cNvSpPr txBox="1"/>
          <p:nvPr/>
        </p:nvSpPr>
        <p:spPr>
          <a:xfrm>
            <a:off x="6171760" y="537969"/>
            <a:ext cx="4097594" cy="523220"/>
          </a:xfrm>
          <a:prstGeom prst="rect">
            <a:avLst/>
          </a:prstGeom>
          <a:noFill/>
        </p:spPr>
        <p:txBody>
          <a:bodyPr wrap="square" rtlCol="0">
            <a:spAutoFit/>
          </a:bodyPr>
          <a:lstStyle/>
          <a:p>
            <a:r>
              <a:rPr lang="en-US" sz="2800"/>
              <a:t>A few important diseases…</a:t>
            </a:r>
          </a:p>
        </p:txBody>
      </p:sp>
    </p:spTree>
    <p:extLst>
      <p:ext uri="{BB962C8B-B14F-4D97-AF65-F5344CB8AC3E}">
        <p14:creationId xmlns:p14="http://schemas.microsoft.com/office/powerpoint/2010/main" val="179111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dissolv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par>
                          <p:cTn id="35" fill="hold">
                            <p:stCondLst>
                              <p:cond delay="2000"/>
                            </p:stCondLst>
                            <p:childTnLst>
                              <p:par>
                                <p:cTn id="36" presetID="9" presetClass="entr" presetSubtype="0"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childTnLst>
                          </p:cTn>
                        </p:par>
                        <p:par>
                          <p:cTn id="39" fill="hold">
                            <p:stCondLst>
                              <p:cond delay="2500"/>
                            </p:stCondLst>
                            <p:childTnLst>
                              <p:par>
                                <p:cTn id="40" presetID="9" presetClass="entr" presetSubtype="0" fill="hold"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dissolve">
                                      <p:cBhvr>
                                        <p:cTn id="42" dur="500"/>
                                        <p:tgtEl>
                                          <p:spTgt spid="62"/>
                                        </p:tgtEl>
                                      </p:cBhvr>
                                    </p:animEffect>
                                  </p:childTnLst>
                                </p:cTn>
                              </p:par>
                            </p:childTnLst>
                          </p:cTn>
                        </p:par>
                        <p:par>
                          <p:cTn id="43" fill="hold">
                            <p:stCondLst>
                              <p:cond delay="3000"/>
                            </p:stCondLst>
                            <p:childTnLst>
                              <p:par>
                                <p:cTn id="44" presetID="9" presetClass="entr" presetSubtype="0"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dissolve">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 grpId="0"/>
      <p:bldP spid="7" grpId="0"/>
      <p:bldP spid="9" grpId="0" animBg="1"/>
      <p:bldP spid="10" grpId="0" animBg="1"/>
      <p:bldP spid="11" grpId="0"/>
      <p:bldP spid="8" grpId="0"/>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ce\Desktop\Images for Pest Vector Disease Presentation\arrow.gif"/>
          <p:cNvPicPr>
            <a:picLocks noChangeAspect="1" noChangeArrowheads="1"/>
          </p:cNvPicPr>
          <p:nvPr/>
        </p:nvPicPr>
        <p:blipFill>
          <a:blip r:embed="rId3" cstate="print"/>
          <a:srcRect/>
          <a:stretch>
            <a:fillRect/>
          </a:stretch>
        </p:blipFill>
        <p:spPr bwMode="auto">
          <a:xfrm>
            <a:off x="3184856" y="2290092"/>
            <a:ext cx="2858089" cy="1365464"/>
          </a:xfrm>
          <a:prstGeom prst="rect">
            <a:avLst/>
          </a:prstGeom>
          <a:noFill/>
        </p:spPr>
      </p:pic>
      <p:sp>
        <p:nvSpPr>
          <p:cNvPr id="2" name="TextBox 1"/>
          <p:cNvSpPr txBox="1"/>
          <p:nvPr/>
        </p:nvSpPr>
        <p:spPr>
          <a:xfrm>
            <a:off x="1969204" y="365120"/>
            <a:ext cx="6198489" cy="854080"/>
          </a:xfrm>
          <a:prstGeom prst="rect">
            <a:avLst/>
          </a:prstGeom>
          <a:noFill/>
        </p:spPr>
        <p:txBody>
          <a:bodyPr wrap="square" rtlCol="0">
            <a:spAutoFit/>
          </a:bodyPr>
          <a:lstStyle/>
          <a:p>
            <a:r>
              <a:rPr lang="en-US" sz="4950"/>
              <a:t>West Nile Virus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760" y="625166"/>
            <a:ext cx="1452367" cy="480123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9513" y="2487889"/>
            <a:ext cx="2724299" cy="2412654"/>
          </a:xfrm>
          <a:prstGeom prst="rect">
            <a:avLst/>
          </a:prstGeom>
        </p:spPr>
      </p:pic>
      <p:grpSp>
        <p:nvGrpSpPr>
          <p:cNvPr id="6" name="Group 27"/>
          <p:cNvGrpSpPr/>
          <p:nvPr/>
        </p:nvGrpSpPr>
        <p:grpSpPr>
          <a:xfrm>
            <a:off x="2739743" y="3412679"/>
            <a:ext cx="477984" cy="363683"/>
            <a:chOff x="1440873" y="2881745"/>
            <a:chExt cx="637312" cy="484910"/>
          </a:xfrm>
        </p:grpSpPr>
        <p:sp>
          <p:nvSpPr>
            <p:cNvPr id="22" name="Oval 21"/>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2" name="Rectangle 31"/>
          <p:cNvSpPr/>
          <p:nvPr/>
        </p:nvSpPr>
        <p:spPr>
          <a:xfrm rot="2434615">
            <a:off x="5310566" y="3830190"/>
            <a:ext cx="1132610" cy="1196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1199">
            <a:off x="5534241" y="3595235"/>
            <a:ext cx="939729" cy="1028891"/>
          </a:xfrm>
          <a:prstGeom prst="rect">
            <a:avLst/>
          </a:prstGeom>
        </p:spPr>
      </p:pic>
      <p:grpSp>
        <p:nvGrpSpPr>
          <p:cNvPr id="7" name="Group 34"/>
          <p:cNvGrpSpPr/>
          <p:nvPr/>
        </p:nvGrpSpPr>
        <p:grpSpPr>
          <a:xfrm>
            <a:off x="9177386" y="2045273"/>
            <a:ext cx="597699" cy="454770"/>
            <a:chOff x="1440873" y="2881745"/>
            <a:chExt cx="637312" cy="484910"/>
          </a:xfrm>
        </p:grpSpPr>
        <p:sp>
          <p:nvSpPr>
            <p:cNvPr id="36" name="Oval 35"/>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50"/>
          <p:cNvGrpSpPr/>
          <p:nvPr/>
        </p:nvGrpSpPr>
        <p:grpSpPr>
          <a:xfrm rot="1000171" flipH="1">
            <a:off x="6188883" y="3021399"/>
            <a:ext cx="976745" cy="654627"/>
            <a:chOff x="4087091" y="1898073"/>
            <a:chExt cx="1302327" cy="872836"/>
          </a:xfrm>
        </p:grpSpPr>
        <p:sp>
          <p:nvSpPr>
            <p:cNvPr id="50" name="Oval Callout 49"/>
            <p:cNvSpPr/>
            <p:nvPr/>
          </p:nvSpPr>
          <p:spPr>
            <a:xfrm flipH="1">
              <a:off x="4087091" y="1898073"/>
              <a:ext cx="1302327" cy="87283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41"/>
            <p:cNvGrpSpPr/>
            <p:nvPr/>
          </p:nvGrpSpPr>
          <p:grpSpPr>
            <a:xfrm>
              <a:off x="4391891" y="2105891"/>
              <a:ext cx="637312" cy="484910"/>
              <a:chOff x="1440873" y="2881745"/>
              <a:chExt cx="637312" cy="484910"/>
            </a:xfrm>
          </p:grpSpPr>
          <p:sp>
            <p:nvSpPr>
              <p:cNvPr id="43" name="Oval 42"/>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pic>
        <p:nvPicPr>
          <p:cNvPr id="1027" name="Picture 3" descr="C:\Users\erice\Desktop\Images for Pest Vector Disease Presentation\arrow02.gif"/>
          <p:cNvPicPr>
            <a:picLocks noChangeAspect="1" noChangeArrowheads="1"/>
          </p:cNvPicPr>
          <p:nvPr/>
        </p:nvPicPr>
        <p:blipFill>
          <a:blip r:embed="rId7" cstate="print"/>
          <a:srcRect/>
          <a:stretch>
            <a:fillRect/>
          </a:stretch>
        </p:blipFill>
        <p:spPr bwMode="auto">
          <a:xfrm rot="9892783">
            <a:off x="3569165" y="4261675"/>
            <a:ext cx="2473326" cy="1283473"/>
          </a:xfrm>
          <a:prstGeom prst="rect">
            <a:avLst/>
          </a:prstGeom>
          <a:noFill/>
        </p:spPr>
      </p:pic>
      <p:sp>
        <p:nvSpPr>
          <p:cNvPr id="55" name="Right Arrow 54"/>
          <p:cNvSpPr/>
          <p:nvPr/>
        </p:nvSpPr>
        <p:spPr>
          <a:xfrm rot="20171420">
            <a:off x="7250255" y="2443738"/>
            <a:ext cx="1517363" cy="683021"/>
          </a:xfrm>
          <a:prstGeom prst="rightArrow">
            <a:avLst>
              <a:gd name="adj1" fmla="val 50000"/>
              <a:gd name="adj2" fmla="val 82512"/>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p:cNvSpPr txBox="1"/>
          <p:nvPr/>
        </p:nvSpPr>
        <p:spPr>
          <a:xfrm>
            <a:off x="1775980" y="4951269"/>
            <a:ext cx="1745672" cy="923330"/>
          </a:xfrm>
          <a:prstGeom prst="rect">
            <a:avLst/>
          </a:prstGeom>
          <a:noFill/>
        </p:spPr>
        <p:txBody>
          <a:bodyPr wrap="square" rtlCol="0">
            <a:spAutoFit/>
          </a:bodyPr>
          <a:lstStyle/>
          <a:p>
            <a:pPr algn="ctr"/>
            <a:r>
              <a:rPr lang="en-US" sz="2700" b="1"/>
              <a:t>(Amplifier</a:t>
            </a:r>
          </a:p>
          <a:p>
            <a:pPr algn="ctr"/>
            <a:r>
              <a:rPr lang="en-US" sz="2700" b="1"/>
              <a:t>Host)</a:t>
            </a:r>
          </a:p>
        </p:txBody>
      </p:sp>
      <p:sp>
        <p:nvSpPr>
          <p:cNvPr id="57" name="TextBox 56"/>
          <p:cNvSpPr txBox="1"/>
          <p:nvPr/>
        </p:nvSpPr>
        <p:spPr>
          <a:xfrm>
            <a:off x="1683328" y="1854370"/>
            <a:ext cx="1745672" cy="507831"/>
          </a:xfrm>
          <a:prstGeom prst="rect">
            <a:avLst/>
          </a:prstGeom>
          <a:noFill/>
        </p:spPr>
        <p:txBody>
          <a:bodyPr wrap="square" rtlCol="0">
            <a:spAutoFit/>
          </a:bodyPr>
          <a:lstStyle/>
          <a:p>
            <a:pPr algn="ctr"/>
            <a:r>
              <a:rPr lang="en-US" sz="2700"/>
              <a:t>Bird</a:t>
            </a:r>
          </a:p>
        </p:txBody>
      </p:sp>
      <p:sp>
        <p:nvSpPr>
          <p:cNvPr id="58" name="TextBox 57"/>
          <p:cNvSpPr txBox="1"/>
          <p:nvPr/>
        </p:nvSpPr>
        <p:spPr>
          <a:xfrm>
            <a:off x="6131223" y="4251503"/>
            <a:ext cx="1745672" cy="507831"/>
          </a:xfrm>
          <a:prstGeom prst="rect">
            <a:avLst/>
          </a:prstGeom>
          <a:noFill/>
        </p:spPr>
        <p:txBody>
          <a:bodyPr wrap="square" rtlCol="0">
            <a:spAutoFit/>
          </a:bodyPr>
          <a:lstStyle/>
          <a:p>
            <a:pPr algn="ctr"/>
            <a:r>
              <a:rPr lang="en-US" sz="2700"/>
              <a:t>Mosquito</a:t>
            </a:r>
          </a:p>
        </p:txBody>
      </p:sp>
      <p:sp>
        <p:nvSpPr>
          <p:cNvPr id="59" name="TextBox 58"/>
          <p:cNvSpPr txBox="1"/>
          <p:nvPr/>
        </p:nvSpPr>
        <p:spPr>
          <a:xfrm>
            <a:off x="6131223" y="4646358"/>
            <a:ext cx="1745672" cy="507831"/>
          </a:xfrm>
          <a:prstGeom prst="rect">
            <a:avLst/>
          </a:prstGeom>
          <a:noFill/>
        </p:spPr>
        <p:txBody>
          <a:bodyPr wrap="square" rtlCol="0">
            <a:spAutoFit/>
          </a:bodyPr>
          <a:lstStyle/>
          <a:p>
            <a:pPr algn="ctr"/>
            <a:r>
              <a:rPr lang="en-US" sz="2700" b="1"/>
              <a:t>(Vector)</a:t>
            </a:r>
          </a:p>
        </p:txBody>
      </p:sp>
      <p:sp>
        <p:nvSpPr>
          <p:cNvPr id="60" name="TextBox 59"/>
          <p:cNvSpPr txBox="1"/>
          <p:nvPr/>
        </p:nvSpPr>
        <p:spPr>
          <a:xfrm>
            <a:off x="8693721" y="5486401"/>
            <a:ext cx="1745672" cy="507831"/>
          </a:xfrm>
          <a:prstGeom prst="rect">
            <a:avLst/>
          </a:prstGeom>
          <a:noFill/>
        </p:spPr>
        <p:txBody>
          <a:bodyPr wrap="square" rtlCol="0">
            <a:spAutoFit/>
          </a:bodyPr>
          <a:lstStyle/>
          <a:p>
            <a:pPr algn="r"/>
            <a:r>
              <a:rPr lang="en-US" sz="2700"/>
              <a:t>Human</a:t>
            </a:r>
          </a:p>
        </p:txBody>
      </p:sp>
      <p:sp>
        <p:nvSpPr>
          <p:cNvPr id="61" name="TextBox 60"/>
          <p:cNvSpPr txBox="1"/>
          <p:nvPr/>
        </p:nvSpPr>
        <p:spPr>
          <a:xfrm>
            <a:off x="7467601" y="5892970"/>
            <a:ext cx="2971793" cy="507831"/>
          </a:xfrm>
          <a:prstGeom prst="rect">
            <a:avLst/>
          </a:prstGeom>
          <a:noFill/>
        </p:spPr>
        <p:txBody>
          <a:bodyPr wrap="square" rtlCol="0">
            <a:spAutoFit/>
          </a:bodyPr>
          <a:lstStyle/>
          <a:p>
            <a:pPr algn="r"/>
            <a:r>
              <a:rPr lang="en-US" sz="2700" b="1"/>
              <a:t>(“Dead end” host)</a:t>
            </a:r>
          </a:p>
        </p:txBody>
      </p:sp>
      <p:grpSp>
        <p:nvGrpSpPr>
          <p:cNvPr id="10" name="Group 52"/>
          <p:cNvGrpSpPr/>
          <p:nvPr/>
        </p:nvGrpSpPr>
        <p:grpSpPr>
          <a:xfrm>
            <a:off x="6261754" y="592660"/>
            <a:ext cx="662333" cy="534043"/>
            <a:chOff x="1440873" y="2881745"/>
            <a:chExt cx="637312" cy="484910"/>
          </a:xfrm>
        </p:grpSpPr>
        <p:sp>
          <p:nvSpPr>
            <p:cNvPr id="54" name="Oval 53"/>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66"/>
          <p:cNvGrpSpPr/>
          <p:nvPr/>
        </p:nvGrpSpPr>
        <p:grpSpPr>
          <a:xfrm rot="7181599">
            <a:off x="3195552" y="3691727"/>
            <a:ext cx="364587" cy="277402"/>
            <a:chOff x="1440873" y="2881745"/>
            <a:chExt cx="637312" cy="484910"/>
          </a:xfrm>
        </p:grpSpPr>
        <p:sp>
          <p:nvSpPr>
            <p:cNvPr id="68" name="Oval 67"/>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73"/>
          <p:cNvGrpSpPr/>
          <p:nvPr/>
        </p:nvGrpSpPr>
        <p:grpSpPr>
          <a:xfrm rot="17416186">
            <a:off x="2602816" y="3144988"/>
            <a:ext cx="327298" cy="256783"/>
            <a:chOff x="1440873" y="2881745"/>
            <a:chExt cx="637312" cy="484910"/>
          </a:xfrm>
        </p:grpSpPr>
        <p:sp>
          <p:nvSpPr>
            <p:cNvPr id="75" name="Oval 74"/>
            <p:cNvSpPr/>
            <p:nvPr/>
          </p:nvSpPr>
          <p:spPr>
            <a:xfrm>
              <a:off x="1634837" y="2881745"/>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p:cNvSpPr/>
            <p:nvPr/>
          </p:nvSpPr>
          <p:spPr>
            <a:xfrm>
              <a:off x="1939639" y="3144982"/>
              <a:ext cx="138546" cy="1385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p:cNvSpPr/>
            <p:nvPr/>
          </p:nvSpPr>
          <p:spPr>
            <a:xfrm>
              <a:off x="1676401" y="3255818"/>
              <a:ext cx="110837" cy="1108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p:cNvSpPr/>
            <p:nvPr/>
          </p:nvSpPr>
          <p:spPr>
            <a:xfrm>
              <a:off x="1440873" y="3061854"/>
              <a:ext cx="152401" cy="1524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p:cNvSpPr/>
            <p:nvPr/>
          </p:nvSpPr>
          <p:spPr>
            <a:xfrm>
              <a:off x="1870365" y="2909454"/>
              <a:ext cx="180109" cy="18010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p:cNvSpPr/>
            <p:nvPr/>
          </p:nvSpPr>
          <p:spPr>
            <a:xfrm>
              <a:off x="1634837" y="3089563"/>
              <a:ext cx="96983" cy="969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99631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500"/>
                                        <p:tgtEl>
                                          <p:spTgt spid="1027"/>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dissolv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dissolv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dissolve">
                                      <p:cBhvr>
                                        <p:cTn id="43" dur="500"/>
                                        <p:tgtEl>
                                          <p:spTgt spid="1026"/>
                                        </p:tgtEl>
                                      </p:cBhvr>
                                    </p:animEffect>
                                  </p:childTnLst>
                                </p:cTn>
                              </p:par>
                            </p:childTnLst>
                          </p:cTn>
                        </p:par>
                        <p:par>
                          <p:cTn id="44" fill="hold">
                            <p:stCondLst>
                              <p:cond delay="500"/>
                            </p:stCondLst>
                            <p:childTnLst>
                              <p:par>
                                <p:cTn id="45" presetID="9"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dissolve">
                                      <p:cBhvr>
                                        <p:cTn id="52" dur="500"/>
                                        <p:tgtEl>
                                          <p:spTgt spid="55"/>
                                        </p:tgtEl>
                                      </p:cBhvr>
                                    </p:animEffect>
                                  </p:childTnLst>
                                </p:cTn>
                              </p:par>
                            </p:childTnLst>
                          </p:cTn>
                        </p:par>
                        <p:par>
                          <p:cTn id="53" fill="hold">
                            <p:stCondLst>
                              <p:cond delay="500"/>
                            </p:stCondLst>
                            <p:childTnLst>
                              <p:par>
                                <p:cTn id="54" presetID="9"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par>
                          <p:cTn id="57" fill="hold">
                            <p:stCondLst>
                              <p:cond delay="1000"/>
                            </p:stCondLst>
                            <p:childTnLst>
                              <p:par>
                                <p:cTn id="58" presetID="9"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dissolve">
                                      <p:cBhvr>
                                        <p:cTn id="6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59"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129425"/>
            <a:ext cx="12192000" cy="480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669433"/>
            <a:ext cx="9144000" cy="1088310"/>
          </a:xfrm>
        </p:spPr>
        <p:txBody>
          <a:bodyPr>
            <a:noAutofit/>
          </a:bodyPr>
          <a:lstStyle/>
          <a:p>
            <a:r>
              <a:rPr lang="en-US" sz="8800" b="1"/>
              <a:t>Mosquito Sources</a:t>
            </a:r>
          </a:p>
        </p:txBody>
      </p:sp>
      <p:sp>
        <p:nvSpPr>
          <p:cNvPr id="4" name="TextBox 3"/>
          <p:cNvSpPr txBox="1"/>
          <p:nvPr/>
        </p:nvSpPr>
        <p:spPr>
          <a:xfrm>
            <a:off x="1204581" y="2875015"/>
            <a:ext cx="9841646" cy="2585323"/>
          </a:xfrm>
          <a:prstGeom prst="rect">
            <a:avLst/>
          </a:prstGeom>
          <a:noFill/>
        </p:spPr>
        <p:txBody>
          <a:bodyPr wrap="square" rtlCol="0">
            <a:spAutoFit/>
          </a:bodyPr>
          <a:lstStyle/>
          <a:p>
            <a:pPr algn="ctr"/>
            <a:r>
              <a:rPr lang="en-US" sz="5400">
                <a:solidFill>
                  <a:schemeClr val="bg1"/>
                </a:solidFill>
              </a:rPr>
              <a:t>A mosquito </a:t>
            </a:r>
            <a:r>
              <a:rPr lang="en-US" sz="5400" b="1">
                <a:solidFill>
                  <a:schemeClr val="bg1"/>
                </a:solidFill>
              </a:rPr>
              <a:t>source</a:t>
            </a:r>
            <a:r>
              <a:rPr lang="en-US" sz="5400">
                <a:solidFill>
                  <a:schemeClr val="bg1"/>
                </a:solidFill>
              </a:rPr>
              <a:t> is any place with standing water where mosquitoes may grow.</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07160" flipH="1">
            <a:off x="366033" y="2902102"/>
            <a:ext cx="2009767" cy="348135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8165" flipH="1">
            <a:off x="8500710" y="7760288"/>
            <a:ext cx="2030935" cy="3314615"/>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07160" flipH="1">
            <a:off x="5768547" y="7834478"/>
            <a:ext cx="2238541" cy="387764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4266" y="3979796"/>
            <a:ext cx="2270504" cy="2641644"/>
          </a:xfrm>
          <a:prstGeom prst="rect">
            <a:avLst/>
          </a:prstGeom>
        </p:spPr>
      </p:pic>
      <p:sp>
        <p:nvSpPr>
          <p:cNvPr id="25" name="Rectangle 24"/>
          <p:cNvSpPr/>
          <p:nvPr/>
        </p:nvSpPr>
        <p:spPr>
          <a:xfrm>
            <a:off x="-288099" y="2054269"/>
            <a:ext cx="12738970" cy="1282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09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50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152650" y="7937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mn-lt"/>
              </a:rPr>
              <a:t>Solutions and Limitations</a:t>
            </a:r>
          </a:p>
        </p:txBody>
      </p:sp>
      <p:sp>
        <p:nvSpPr>
          <p:cNvPr id="14" name="Content Placeholder 2"/>
          <p:cNvSpPr>
            <a:spLocks noGrp="1"/>
          </p:cNvSpPr>
          <p:nvPr>
            <p:ph idx="1"/>
          </p:nvPr>
        </p:nvSpPr>
        <p:spPr>
          <a:xfrm>
            <a:off x="1943101" y="1368425"/>
            <a:ext cx="3724275" cy="4351338"/>
          </a:xfrm>
        </p:spPr>
        <p:txBody>
          <a:bodyPr>
            <a:normAutofit/>
          </a:bodyPr>
          <a:lstStyle/>
          <a:p>
            <a:r>
              <a:rPr lang="en-US" sz="3000"/>
              <a:t>Change the habitat</a:t>
            </a:r>
          </a:p>
          <a:p>
            <a:endParaRPr lang="en-US" sz="3000"/>
          </a:p>
          <a:p>
            <a:r>
              <a:rPr lang="en-US" sz="3000"/>
              <a:t>Add a predator</a:t>
            </a:r>
          </a:p>
          <a:p>
            <a:endParaRPr lang="en-US" sz="3000"/>
          </a:p>
          <a:p>
            <a:r>
              <a:rPr lang="en-US" sz="3000"/>
              <a:t>Use bacteria</a:t>
            </a:r>
          </a:p>
          <a:p>
            <a:pPr marL="0" indent="0">
              <a:buNone/>
            </a:pPr>
            <a:endParaRPr lang="en-US" sz="3000"/>
          </a:p>
          <a:p>
            <a:r>
              <a:rPr lang="en-US" sz="3000"/>
              <a:t>Protect yourself from adult mosquitoes</a:t>
            </a:r>
          </a:p>
        </p:txBody>
      </p:sp>
      <p:sp>
        <p:nvSpPr>
          <p:cNvPr id="5" name="TextBox 4"/>
          <p:cNvSpPr txBox="1"/>
          <p:nvPr/>
        </p:nvSpPr>
        <p:spPr>
          <a:xfrm>
            <a:off x="5903116" y="1349544"/>
            <a:ext cx="4352925" cy="553998"/>
          </a:xfrm>
          <a:prstGeom prst="rect">
            <a:avLst/>
          </a:prstGeom>
          <a:noFill/>
        </p:spPr>
        <p:txBody>
          <a:bodyPr wrap="square" rtlCol="0">
            <a:spAutoFit/>
          </a:bodyPr>
          <a:lstStyle/>
          <a:p>
            <a:r>
              <a:rPr lang="en-US" sz="3000">
                <a:solidFill>
                  <a:schemeClr val="accent2">
                    <a:lumMod val="50000"/>
                  </a:schemeClr>
                </a:solidFill>
              </a:rPr>
              <a:t>Some habitats are too big</a:t>
            </a:r>
          </a:p>
        </p:txBody>
      </p:sp>
      <p:sp>
        <p:nvSpPr>
          <p:cNvPr id="6" name="TextBox 5"/>
          <p:cNvSpPr txBox="1"/>
          <p:nvPr/>
        </p:nvSpPr>
        <p:spPr>
          <a:xfrm>
            <a:off x="5903115" y="2208850"/>
            <a:ext cx="4352925" cy="1015663"/>
          </a:xfrm>
          <a:prstGeom prst="rect">
            <a:avLst/>
          </a:prstGeom>
          <a:noFill/>
        </p:spPr>
        <p:txBody>
          <a:bodyPr wrap="square" rtlCol="0">
            <a:spAutoFit/>
          </a:bodyPr>
          <a:lstStyle/>
          <a:p>
            <a:r>
              <a:rPr lang="en-US" sz="3000">
                <a:solidFill>
                  <a:srgbClr val="00B0F0"/>
                </a:solidFill>
              </a:rPr>
              <a:t>Mosquitofish cannot be added to all habitats</a:t>
            </a:r>
          </a:p>
        </p:txBody>
      </p:sp>
      <p:sp>
        <p:nvSpPr>
          <p:cNvPr id="7" name="TextBox 6"/>
          <p:cNvSpPr txBox="1"/>
          <p:nvPr/>
        </p:nvSpPr>
        <p:spPr>
          <a:xfrm>
            <a:off x="5903115" y="3387054"/>
            <a:ext cx="4352925" cy="1015663"/>
          </a:xfrm>
          <a:prstGeom prst="rect">
            <a:avLst/>
          </a:prstGeom>
          <a:noFill/>
        </p:spPr>
        <p:txBody>
          <a:bodyPr wrap="square" rtlCol="0">
            <a:spAutoFit/>
          </a:bodyPr>
          <a:lstStyle/>
          <a:p>
            <a:r>
              <a:rPr lang="en-US" sz="3000">
                <a:solidFill>
                  <a:srgbClr val="FF0000"/>
                </a:solidFill>
              </a:rPr>
              <a:t>Bacteria doesn’t work well in polluted habitats</a:t>
            </a:r>
          </a:p>
        </p:txBody>
      </p:sp>
      <p:sp>
        <p:nvSpPr>
          <p:cNvPr id="8" name="TextBox 7"/>
          <p:cNvSpPr txBox="1"/>
          <p:nvPr/>
        </p:nvSpPr>
        <p:spPr>
          <a:xfrm>
            <a:off x="5903115" y="4591508"/>
            <a:ext cx="4352925" cy="553998"/>
          </a:xfrm>
          <a:prstGeom prst="rect">
            <a:avLst/>
          </a:prstGeom>
          <a:noFill/>
        </p:spPr>
        <p:txBody>
          <a:bodyPr wrap="square" rtlCol="0">
            <a:spAutoFit/>
          </a:bodyPr>
          <a:lstStyle/>
          <a:p>
            <a:r>
              <a:rPr lang="en-US" sz="3000">
                <a:solidFill>
                  <a:srgbClr val="7030A0"/>
                </a:solidFill>
              </a:rPr>
              <a:t>People forget!</a:t>
            </a:r>
          </a:p>
        </p:txBody>
      </p:sp>
      <p:sp>
        <p:nvSpPr>
          <p:cNvPr id="10" name="TextBox 9"/>
          <p:cNvSpPr txBox="1"/>
          <p:nvPr/>
        </p:nvSpPr>
        <p:spPr>
          <a:xfrm>
            <a:off x="1762126" y="5795013"/>
            <a:ext cx="8277225" cy="55399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000"/>
              <a:t>We need more solutions!</a:t>
            </a:r>
          </a:p>
        </p:txBody>
      </p:sp>
    </p:spTree>
    <p:extLst>
      <p:ext uri="{BB962C8B-B14F-4D97-AF65-F5344CB8AC3E}">
        <p14:creationId xmlns:p14="http://schemas.microsoft.com/office/powerpoint/2010/main" val="152446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157597"/>
            <a:ext cx="12192000" cy="480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4909" y="851266"/>
            <a:ext cx="11222182" cy="1088310"/>
          </a:xfrm>
        </p:spPr>
        <p:txBody>
          <a:bodyPr>
            <a:noAutofit/>
          </a:bodyPr>
          <a:lstStyle/>
          <a:p>
            <a:r>
              <a:rPr lang="en-US" b="1" dirty="0"/>
              <a:t>Where can Mosquitofish be used?</a:t>
            </a:r>
          </a:p>
        </p:txBody>
      </p:sp>
      <p:sp>
        <p:nvSpPr>
          <p:cNvPr id="4" name="TextBox 3"/>
          <p:cNvSpPr txBox="1"/>
          <p:nvPr/>
        </p:nvSpPr>
        <p:spPr>
          <a:xfrm>
            <a:off x="1479977" y="2449164"/>
            <a:ext cx="9841646" cy="3539430"/>
          </a:xfrm>
          <a:prstGeom prst="rect">
            <a:avLst/>
          </a:prstGeom>
          <a:noFill/>
        </p:spPr>
        <p:txBody>
          <a:bodyPr wrap="square" rtlCol="0">
            <a:spAutoFit/>
          </a:bodyPr>
          <a:lstStyle/>
          <a:p>
            <a:r>
              <a:rPr lang="en-US" sz="4800" dirty="0">
                <a:solidFill>
                  <a:schemeClr val="bg1"/>
                </a:solidFill>
              </a:rPr>
              <a:t>ONLY in water sources that are:</a:t>
            </a:r>
          </a:p>
          <a:p>
            <a:pPr marL="685800" indent="-685800">
              <a:buFont typeface="Arial" panose="020B0604020202020204" pitchFamily="34" charset="0"/>
              <a:buChar char="•"/>
            </a:pPr>
            <a:r>
              <a:rPr lang="en-US" sz="4400" dirty="0">
                <a:solidFill>
                  <a:schemeClr val="bg1"/>
                </a:solidFill>
              </a:rPr>
              <a:t>Human-made</a:t>
            </a:r>
          </a:p>
          <a:p>
            <a:pPr marL="685800" indent="-685800">
              <a:buFont typeface="Arial" panose="020B0604020202020204" pitchFamily="34" charset="0"/>
              <a:buChar char="•"/>
            </a:pPr>
            <a:r>
              <a:rPr lang="en-US" sz="4400" dirty="0">
                <a:solidFill>
                  <a:schemeClr val="bg1"/>
                </a:solidFill>
              </a:rPr>
              <a:t>Freshwater</a:t>
            </a:r>
          </a:p>
          <a:p>
            <a:pPr marL="685800" indent="-685800">
              <a:buFont typeface="Arial" panose="020B0604020202020204" pitchFamily="34" charset="0"/>
              <a:buChar char="•"/>
            </a:pPr>
            <a:r>
              <a:rPr lang="en-US" sz="4400" dirty="0">
                <a:solidFill>
                  <a:schemeClr val="bg1"/>
                </a:solidFill>
              </a:rPr>
              <a:t>Permanent, medium to </a:t>
            </a:r>
            <a:r>
              <a:rPr lang="en-US" sz="4400">
                <a:solidFill>
                  <a:schemeClr val="bg1"/>
                </a:solidFill>
              </a:rPr>
              <a:t>large sources (</a:t>
            </a:r>
            <a:r>
              <a:rPr lang="en-US" sz="4400" dirty="0">
                <a:solidFill>
                  <a:schemeClr val="bg1"/>
                </a:solidFill>
              </a:rPr>
              <a:t>more than a few gallons)</a:t>
            </a:r>
            <a:endParaRPr lang="en-US" sz="4800"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8165" flipH="1">
            <a:off x="8500710" y="7760288"/>
            <a:ext cx="2030935" cy="331461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07160" flipH="1">
            <a:off x="5768547" y="7834478"/>
            <a:ext cx="2238541" cy="3877640"/>
          </a:xfrm>
          <a:prstGeom prst="rect">
            <a:avLst/>
          </a:prstGeom>
        </p:spPr>
      </p:pic>
      <p:sp>
        <p:nvSpPr>
          <p:cNvPr id="25" name="Rectangle 24"/>
          <p:cNvSpPr/>
          <p:nvPr/>
        </p:nvSpPr>
        <p:spPr>
          <a:xfrm>
            <a:off x="-288099" y="2054269"/>
            <a:ext cx="12738970" cy="1282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ish.gif">
            <a:extLst>
              <a:ext uri="{FF2B5EF4-FFF2-40B4-BE49-F238E27FC236}">
                <a16:creationId xmlns:a16="http://schemas.microsoft.com/office/drawing/2014/main" id="{A973D8E3-99FC-8782-34EC-54E1B470BC42}"/>
              </a:ext>
            </a:extLst>
          </p:cNvPr>
          <p:cNvPicPr>
            <a:picLocks noChangeAspect="1"/>
          </p:cNvPicPr>
          <p:nvPr/>
        </p:nvPicPr>
        <p:blipFill>
          <a:blip r:embed="rId5" cstate="print"/>
          <a:stretch>
            <a:fillRect/>
          </a:stretch>
        </p:blipFill>
        <p:spPr>
          <a:xfrm>
            <a:off x="5083604" y="264055"/>
            <a:ext cx="1804213" cy="660444"/>
          </a:xfrm>
          <a:prstGeom prst="rect">
            <a:avLst/>
          </a:prstGeom>
        </p:spPr>
      </p:pic>
    </p:spTree>
    <p:extLst>
      <p:ext uri="{BB962C8B-B14F-4D97-AF65-F5344CB8AC3E}">
        <p14:creationId xmlns:p14="http://schemas.microsoft.com/office/powerpoint/2010/main" val="49887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093" y="-807920"/>
            <a:ext cx="12192000" cy="9144000"/>
          </a:xfrm>
          <a:prstGeom prst="rect">
            <a:avLst/>
          </a:prstGeom>
        </p:spPr>
      </p:pic>
      <p:sp>
        <p:nvSpPr>
          <p:cNvPr id="6" name="Rectangle 5"/>
          <p:cNvSpPr/>
          <p:nvPr/>
        </p:nvSpPr>
        <p:spPr>
          <a:xfrm>
            <a:off x="0" y="205499"/>
            <a:ext cx="3293920" cy="6652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72106" y="-462942"/>
            <a:ext cx="1276617" cy="925884"/>
            <a:chOff x="8309971" y="5088719"/>
            <a:chExt cx="1589245" cy="1152621"/>
          </a:xfrm>
        </p:grpSpPr>
        <p:pic>
          <p:nvPicPr>
            <p:cNvPr id="14" name="Picture 13" descr="Fish.gif"/>
            <p:cNvPicPr>
              <a:picLocks noChangeAspect="1"/>
            </p:cNvPicPr>
            <p:nvPr/>
          </p:nvPicPr>
          <p:blipFill>
            <a:blip r:embed="rId3" cstate="print"/>
            <a:stretch>
              <a:fillRect/>
            </a:stretch>
          </p:blipFill>
          <p:spPr>
            <a:xfrm>
              <a:off x="8309971" y="5394620"/>
              <a:ext cx="1589245" cy="581754"/>
            </a:xfrm>
            <a:prstGeom prst="rect">
              <a:avLst/>
            </a:prstGeom>
          </p:spPr>
        </p:pic>
        <p:sp>
          <p:nvSpPr>
            <p:cNvPr id="12" name="&quot;No&quot; Symbol 11"/>
            <p:cNvSpPr/>
            <p:nvPr/>
          </p:nvSpPr>
          <p:spPr>
            <a:xfrm>
              <a:off x="8610433" y="5088719"/>
              <a:ext cx="1035532" cy="1152621"/>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1014159" y="1120321"/>
            <a:ext cx="1265603" cy="523220"/>
          </a:xfrm>
          <a:prstGeom prst="rect">
            <a:avLst/>
          </a:prstGeom>
          <a:noFill/>
        </p:spPr>
        <p:txBody>
          <a:bodyPr wrap="none" rtlCol="0">
            <a:spAutoFit/>
          </a:bodyPr>
          <a:lstStyle/>
          <a:p>
            <a:r>
              <a:rPr lang="en-US" sz="2800">
                <a:solidFill>
                  <a:schemeClr val="bg1"/>
                </a:solidFill>
              </a:rPr>
              <a:t>Natural</a:t>
            </a:r>
          </a:p>
        </p:txBody>
      </p:sp>
      <p:sp>
        <p:nvSpPr>
          <p:cNvPr id="21" name="TextBox 20"/>
          <p:cNvSpPr txBox="1"/>
          <p:nvPr/>
        </p:nvSpPr>
        <p:spPr>
          <a:xfrm>
            <a:off x="570383" y="1589173"/>
            <a:ext cx="2153154" cy="523220"/>
          </a:xfrm>
          <a:prstGeom prst="rect">
            <a:avLst/>
          </a:prstGeom>
          <a:noFill/>
        </p:spPr>
        <p:txBody>
          <a:bodyPr wrap="none" rtlCol="0">
            <a:spAutoFit/>
          </a:bodyPr>
          <a:lstStyle/>
          <a:p>
            <a:r>
              <a:rPr lang="en-US" sz="2800">
                <a:solidFill>
                  <a:schemeClr val="bg1"/>
                </a:solidFill>
              </a:rPr>
              <a:t>Human made</a:t>
            </a:r>
          </a:p>
        </p:txBody>
      </p:sp>
      <p:sp>
        <p:nvSpPr>
          <p:cNvPr id="16" name="TextBox 15"/>
          <p:cNvSpPr txBox="1"/>
          <p:nvPr/>
        </p:nvSpPr>
        <p:spPr>
          <a:xfrm>
            <a:off x="696988" y="2571591"/>
            <a:ext cx="1899944" cy="523220"/>
          </a:xfrm>
          <a:prstGeom prst="rect">
            <a:avLst/>
          </a:prstGeom>
          <a:noFill/>
        </p:spPr>
        <p:txBody>
          <a:bodyPr wrap="none" rtlCol="0">
            <a:spAutoFit/>
          </a:bodyPr>
          <a:lstStyle/>
          <a:p>
            <a:r>
              <a:rPr lang="en-US" sz="2800">
                <a:solidFill>
                  <a:schemeClr val="bg1"/>
                </a:solidFill>
              </a:rPr>
              <a:t>Fresh water</a:t>
            </a:r>
          </a:p>
        </p:txBody>
      </p:sp>
      <p:sp>
        <p:nvSpPr>
          <p:cNvPr id="18" name="TextBox 17"/>
          <p:cNvSpPr txBox="1"/>
          <p:nvPr/>
        </p:nvSpPr>
        <p:spPr>
          <a:xfrm>
            <a:off x="743508" y="3040443"/>
            <a:ext cx="1806905" cy="523220"/>
          </a:xfrm>
          <a:prstGeom prst="rect">
            <a:avLst/>
          </a:prstGeom>
          <a:noFill/>
        </p:spPr>
        <p:txBody>
          <a:bodyPr wrap="none" rtlCol="0">
            <a:spAutoFit/>
          </a:bodyPr>
          <a:lstStyle/>
          <a:p>
            <a:r>
              <a:rPr lang="en-US" sz="2800">
                <a:solidFill>
                  <a:schemeClr val="bg1"/>
                </a:solidFill>
              </a:rPr>
              <a:t>Salty water</a:t>
            </a:r>
          </a:p>
        </p:txBody>
      </p:sp>
      <p:sp>
        <p:nvSpPr>
          <p:cNvPr id="22" name="TextBox 21"/>
          <p:cNvSpPr txBox="1"/>
          <p:nvPr/>
        </p:nvSpPr>
        <p:spPr>
          <a:xfrm>
            <a:off x="1161090" y="3960231"/>
            <a:ext cx="971741" cy="523220"/>
          </a:xfrm>
          <a:prstGeom prst="rect">
            <a:avLst/>
          </a:prstGeom>
          <a:noFill/>
        </p:spPr>
        <p:txBody>
          <a:bodyPr wrap="none" rtlCol="0">
            <a:spAutoFit/>
          </a:bodyPr>
          <a:lstStyle/>
          <a:p>
            <a:r>
              <a:rPr lang="en-US" sz="2800">
                <a:solidFill>
                  <a:schemeClr val="bg1"/>
                </a:solidFill>
              </a:rPr>
              <a:t>Small</a:t>
            </a:r>
          </a:p>
        </p:txBody>
      </p:sp>
      <p:sp>
        <p:nvSpPr>
          <p:cNvPr id="23" name="TextBox 22"/>
          <p:cNvSpPr txBox="1"/>
          <p:nvPr/>
        </p:nvSpPr>
        <p:spPr>
          <a:xfrm>
            <a:off x="938272" y="4429083"/>
            <a:ext cx="1417376" cy="523220"/>
          </a:xfrm>
          <a:prstGeom prst="rect">
            <a:avLst/>
          </a:prstGeom>
          <a:noFill/>
        </p:spPr>
        <p:txBody>
          <a:bodyPr wrap="none" rtlCol="0">
            <a:spAutoFit/>
          </a:bodyPr>
          <a:lstStyle/>
          <a:p>
            <a:r>
              <a:rPr lang="en-US" sz="2800">
                <a:solidFill>
                  <a:schemeClr val="bg1"/>
                </a:solidFill>
              </a:rPr>
              <a:t>Medium</a:t>
            </a:r>
          </a:p>
        </p:txBody>
      </p:sp>
      <p:sp>
        <p:nvSpPr>
          <p:cNvPr id="24" name="TextBox 23"/>
          <p:cNvSpPr txBox="1"/>
          <p:nvPr/>
        </p:nvSpPr>
        <p:spPr>
          <a:xfrm>
            <a:off x="1161827" y="4897934"/>
            <a:ext cx="970266" cy="523220"/>
          </a:xfrm>
          <a:prstGeom prst="rect">
            <a:avLst/>
          </a:prstGeom>
          <a:noFill/>
        </p:spPr>
        <p:txBody>
          <a:bodyPr wrap="none" rtlCol="0">
            <a:spAutoFit/>
          </a:bodyPr>
          <a:lstStyle/>
          <a:p>
            <a:r>
              <a:rPr lang="en-US" sz="2800">
                <a:solidFill>
                  <a:schemeClr val="bg1"/>
                </a:solidFill>
              </a:rPr>
              <a:t>Large</a:t>
            </a:r>
          </a:p>
        </p:txBody>
      </p:sp>
      <p:pic>
        <p:nvPicPr>
          <p:cNvPr id="25" name="Picture 24" descr="Fish.gif"/>
          <p:cNvPicPr>
            <a:picLocks noChangeAspect="1"/>
          </p:cNvPicPr>
          <p:nvPr/>
        </p:nvPicPr>
        <p:blipFill>
          <a:blip r:embed="rId3" cstate="print"/>
          <a:stretch>
            <a:fillRect/>
          </a:stretch>
        </p:blipFill>
        <p:spPr>
          <a:xfrm>
            <a:off x="792719" y="5677690"/>
            <a:ext cx="1804213" cy="660444"/>
          </a:xfrm>
          <a:prstGeom prst="rect">
            <a:avLst/>
          </a:prstGeom>
        </p:spPr>
      </p:pic>
      <p:sp>
        <p:nvSpPr>
          <p:cNvPr id="26" name="&quot;No&quot; Symbol 25"/>
          <p:cNvSpPr/>
          <p:nvPr/>
        </p:nvSpPr>
        <p:spPr>
          <a:xfrm>
            <a:off x="-2072106" y="4502027"/>
            <a:ext cx="831828" cy="925884"/>
          </a:xfrm>
          <a:prstGeom prst="noSmoking">
            <a:avLst>
              <a:gd name="adj" fmla="val 12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2425"/>
            <a:ext cx="3293920" cy="769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55" y="-31922"/>
            <a:ext cx="3293920" cy="769441"/>
          </a:xfrm>
          <a:prstGeom prst="rect">
            <a:avLst/>
          </a:prstGeom>
          <a:noFill/>
        </p:spPr>
        <p:txBody>
          <a:bodyPr wrap="square" rtlCol="0">
            <a:spAutoFit/>
          </a:bodyPr>
          <a:lstStyle/>
          <a:p>
            <a:pPr algn="ctr"/>
            <a:r>
              <a:rPr lang="en-US" sz="4400">
                <a:solidFill>
                  <a:schemeClr val="bg1"/>
                </a:solidFill>
              </a:rPr>
              <a:t>Green pool</a:t>
            </a:r>
          </a:p>
        </p:txBody>
      </p:sp>
      <p:sp>
        <p:nvSpPr>
          <p:cNvPr id="4" name="Rectangle 3"/>
          <p:cNvSpPr/>
          <p:nvPr/>
        </p:nvSpPr>
        <p:spPr>
          <a:xfrm>
            <a:off x="0" y="762988"/>
            <a:ext cx="329392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65264" y="-217216"/>
            <a:ext cx="91440" cy="74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2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734</Words>
  <Application>Microsoft Office PowerPoint</Application>
  <PresentationFormat>Widescreen</PresentationFormat>
  <Paragraphs>166</Paragraphs>
  <Slides>21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Living with Mosquitoes</vt:lpstr>
      <vt:lpstr>PowerPoint Presentation</vt:lpstr>
      <vt:lpstr>PowerPoint Presentation</vt:lpstr>
      <vt:lpstr>PowerPoint Presentation</vt:lpstr>
      <vt:lpstr>Mosquito Sources</vt:lpstr>
      <vt:lpstr>PowerPoint Presentation</vt:lpstr>
      <vt:lpstr>PowerPoint Presentation</vt:lpstr>
      <vt:lpstr>Where can Mosquitofish be 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Mosquitoes</dc:title>
  <dc:creator>Eric Engh</dc:creator>
  <cp:lastModifiedBy>Casey Richter</cp:lastModifiedBy>
  <cp:revision>1</cp:revision>
  <dcterms:created xsi:type="dcterms:W3CDTF">2016-10-25T17:10:22Z</dcterms:created>
  <dcterms:modified xsi:type="dcterms:W3CDTF">2024-05-10T15:57:26Z</dcterms:modified>
</cp:coreProperties>
</file>